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26"/>
  </p:notesMasterIdLst>
  <p:sldIdLst>
    <p:sldId id="256" r:id="rId2"/>
    <p:sldId id="257" r:id="rId3"/>
    <p:sldId id="308" r:id="rId4"/>
    <p:sldId id="315" r:id="rId5"/>
    <p:sldId id="309" r:id="rId6"/>
    <p:sldId id="310" r:id="rId7"/>
    <p:sldId id="311" r:id="rId8"/>
    <p:sldId id="297" r:id="rId9"/>
    <p:sldId id="266" r:id="rId10"/>
    <p:sldId id="307" r:id="rId11"/>
    <p:sldId id="269" r:id="rId12"/>
    <p:sldId id="304" r:id="rId13"/>
    <p:sldId id="305" r:id="rId14"/>
    <p:sldId id="261" r:id="rId15"/>
    <p:sldId id="262" r:id="rId16"/>
    <p:sldId id="306" r:id="rId17"/>
    <p:sldId id="314" r:id="rId18"/>
    <p:sldId id="288" r:id="rId19"/>
    <p:sldId id="264" r:id="rId20"/>
    <p:sldId id="291" r:id="rId21"/>
    <p:sldId id="316" r:id="rId22"/>
    <p:sldId id="300" r:id="rId23"/>
    <p:sldId id="258" r:id="rId24"/>
    <p:sldId id="25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5658"/>
    <a:srgbClr val="063A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B19150-1CDF-413C-8E7C-C89BAFB918F2}" v="4239" dt="2023-07-10T05:03:08.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141" autoAdjust="0"/>
  </p:normalViewPr>
  <p:slideViewPr>
    <p:cSldViewPr snapToGrid="0" showGuides="1">
      <p:cViewPr varScale="1">
        <p:scale>
          <a:sx n="91" d="100"/>
          <a:sy n="91" d="100"/>
        </p:scale>
        <p:origin x="59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58E7A9-B6CB-4F51-AA3D-9871030C03D8}" type="doc">
      <dgm:prSet loTypeId="urn:microsoft.com/office/officeart/2016/7/layout/BasicLinearProcessNumbered" loCatId="process" qsTypeId="urn:microsoft.com/office/officeart/2005/8/quickstyle/simple1" qsCatId="simple" csTypeId="urn:microsoft.com/office/officeart/2005/8/colors/colorful5" csCatId="colorful" phldr="1"/>
      <dgm:spPr/>
      <dgm:t>
        <a:bodyPr/>
        <a:lstStyle/>
        <a:p>
          <a:endParaRPr lang="en-US"/>
        </a:p>
      </dgm:t>
    </dgm:pt>
    <dgm:pt modelId="{E3E54A0B-252F-4FFF-B37F-66B5BDB1E0B9}">
      <dgm:prSet/>
      <dgm:spPr/>
      <dgm:t>
        <a:bodyPr/>
        <a:lstStyle/>
        <a:p>
          <a:r>
            <a:rPr lang="en-US" dirty="0"/>
            <a:t>Define Obesity and the goal in optimal management.</a:t>
          </a:r>
        </a:p>
      </dgm:t>
    </dgm:pt>
    <dgm:pt modelId="{30EC4FAD-AFDB-4C63-B15F-636889009A5F}" type="parTrans" cxnId="{1F967703-FCC3-4554-9D4A-CDD01219AD59}">
      <dgm:prSet/>
      <dgm:spPr/>
      <dgm:t>
        <a:bodyPr/>
        <a:lstStyle/>
        <a:p>
          <a:endParaRPr lang="en-US"/>
        </a:p>
      </dgm:t>
    </dgm:pt>
    <dgm:pt modelId="{6F1F348C-1B07-42CF-BB7B-7C13D072942C}" type="sibTrans" cxnId="{1F967703-FCC3-4554-9D4A-CDD01219AD59}">
      <dgm:prSet phldrT="1" phldr="0"/>
      <dgm:spPr/>
      <dgm:t>
        <a:bodyPr/>
        <a:lstStyle/>
        <a:p>
          <a:r>
            <a:rPr lang="en-US"/>
            <a:t>1</a:t>
          </a:r>
        </a:p>
      </dgm:t>
    </dgm:pt>
    <dgm:pt modelId="{2F0D515C-AB05-483A-A95A-0EDD6E7A37AF}">
      <dgm:prSet/>
      <dgm:spPr/>
      <dgm:t>
        <a:bodyPr/>
        <a:lstStyle/>
        <a:p>
          <a:r>
            <a:rPr lang="en-US" dirty="0"/>
            <a:t>Define Hypnotherapy and it’s relevancy Obesity.</a:t>
          </a:r>
        </a:p>
      </dgm:t>
    </dgm:pt>
    <dgm:pt modelId="{22EE8F7A-65F0-4A1E-95AB-87487F7C9E0F}" type="parTrans" cxnId="{F2500832-A808-43DE-A212-AFE15D89B527}">
      <dgm:prSet/>
      <dgm:spPr/>
      <dgm:t>
        <a:bodyPr/>
        <a:lstStyle/>
        <a:p>
          <a:endParaRPr lang="en-CA"/>
        </a:p>
      </dgm:t>
    </dgm:pt>
    <dgm:pt modelId="{24EB57F8-76FC-4C14-AA23-021ECCAAE39F}" type="sibTrans" cxnId="{F2500832-A808-43DE-A212-AFE15D89B527}">
      <dgm:prSet phldrT="2" phldr="0"/>
      <dgm:spPr/>
      <dgm:t>
        <a:bodyPr/>
        <a:lstStyle/>
        <a:p>
          <a:r>
            <a:rPr lang="en-CA"/>
            <a:t>2</a:t>
          </a:r>
        </a:p>
      </dgm:t>
    </dgm:pt>
    <dgm:pt modelId="{30D0B6D3-E89F-4197-8B5C-E4851BE831F6}">
      <dgm:prSet/>
      <dgm:spPr/>
      <dgm:t>
        <a:bodyPr/>
        <a:lstStyle/>
        <a:p>
          <a:r>
            <a:rPr lang="en-US" dirty="0"/>
            <a:t>Describe the role of Hypnotherapy in Weight Loss.</a:t>
          </a:r>
        </a:p>
      </dgm:t>
    </dgm:pt>
    <dgm:pt modelId="{66EE88AF-E124-409F-84EB-A482A2D50772}" type="parTrans" cxnId="{32FCCD8B-6D7B-45F3-BAB6-030B6FD3FD52}">
      <dgm:prSet/>
      <dgm:spPr/>
      <dgm:t>
        <a:bodyPr/>
        <a:lstStyle/>
        <a:p>
          <a:endParaRPr lang="en-CA"/>
        </a:p>
      </dgm:t>
    </dgm:pt>
    <dgm:pt modelId="{826821C1-63ED-4034-A9CC-F249082EB71B}" type="sibTrans" cxnId="{32FCCD8B-6D7B-45F3-BAB6-030B6FD3FD52}">
      <dgm:prSet phldrT="3" phldr="0"/>
      <dgm:spPr/>
      <dgm:t>
        <a:bodyPr/>
        <a:lstStyle/>
        <a:p>
          <a:r>
            <a:rPr lang="en-CA"/>
            <a:t>3</a:t>
          </a:r>
        </a:p>
      </dgm:t>
    </dgm:pt>
    <dgm:pt modelId="{7970F9E1-C2FA-4B69-96D1-8CCA2209F9D3}">
      <dgm:prSet/>
      <dgm:spPr/>
      <dgm:t>
        <a:bodyPr/>
        <a:lstStyle/>
        <a:p>
          <a:r>
            <a:rPr lang="en-US" dirty="0"/>
            <a:t>Describe the most optimal Hypnotherapy technique to treat and support best weight.</a:t>
          </a:r>
        </a:p>
      </dgm:t>
    </dgm:pt>
    <dgm:pt modelId="{C61E6CF7-C5C6-4A62-BBED-032D84AD6C7B}" type="parTrans" cxnId="{74B37786-F412-4BDD-A405-66EAAB5718F7}">
      <dgm:prSet/>
      <dgm:spPr/>
      <dgm:t>
        <a:bodyPr/>
        <a:lstStyle/>
        <a:p>
          <a:endParaRPr lang="en-CA"/>
        </a:p>
      </dgm:t>
    </dgm:pt>
    <dgm:pt modelId="{C02FF439-173D-4A0A-B3A5-8FF30203DEDD}" type="sibTrans" cxnId="{74B37786-F412-4BDD-A405-66EAAB5718F7}">
      <dgm:prSet phldrT="4" phldr="0"/>
      <dgm:spPr/>
      <dgm:t>
        <a:bodyPr/>
        <a:lstStyle/>
        <a:p>
          <a:r>
            <a:rPr lang="en-CA"/>
            <a:t>4</a:t>
          </a:r>
        </a:p>
      </dgm:t>
    </dgm:pt>
    <dgm:pt modelId="{FAD5F277-CD78-4069-A603-84926741FF1F}" type="pres">
      <dgm:prSet presAssocID="{0758E7A9-B6CB-4F51-AA3D-9871030C03D8}" presName="Name0" presStyleCnt="0">
        <dgm:presLayoutVars>
          <dgm:animLvl val="lvl"/>
          <dgm:resizeHandles val="exact"/>
        </dgm:presLayoutVars>
      </dgm:prSet>
      <dgm:spPr/>
    </dgm:pt>
    <dgm:pt modelId="{9B77A4F6-EEBE-4417-A82D-7D9A8F55FDE2}" type="pres">
      <dgm:prSet presAssocID="{E3E54A0B-252F-4FFF-B37F-66B5BDB1E0B9}" presName="compositeNode" presStyleCnt="0">
        <dgm:presLayoutVars>
          <dgm:bulletEnabled val="1"/>
        </dgm:presLayoutVars>
      </dgm:prSet>
      <dgm:spPr/>
    </dgm:pt>
    <dgm:pt modelId="{02CAAF70-8DB1-4308-8023-7D798DA0DF51}" type="pres">
      <dgm:prSet presAssocID="{E3E54A0B-252F-4FFF-B37F-66B5BDB1E0B9}" presName="bgRect" presStyleLbl="bgAccFollowNode1" presStyleIdx="0" presStyleCnt="4"/>
      <dgm:spPr/>
    </dgm:pt>
    <dgm:pt modelId="{354F1319-2685-4A8B-B92C-4036B2B7B344}" type="pres">
      <dgm:prSet presAssocID="{6F1F348C-1B07-42CF-BB7B-7C13D072942C}" presName="sibTransNodeCircle" presStyleLbl="alignNode1" presStyleIdx="0" presStyleCnt="8">
        <dgm:presLayoutVars>
          <dgm:chMax val="0"/>
          <dgm:bulletEnabled/>
        </dgm:presLayoutVars>
      </dgm:prSet>
      <dgm:spPr/>
    </dgm:pt>
    <dgm:pt modelId="{57E8F834-F986-4FEA-8436-C68E668F288F}" type="pres">
      <dgm:prSet presAssocID="{E3E54A0B-252F-4FFF-B37F-66B5BDB1E0B9}" presName="bottomLine" presStyleLbl="alignNode1" presStyleIdx="1" presStyleCnt="8">
        <dgm:presLayoutVars/>
      </dgm:prSet>
      <dgm:spPr/>
    </dgm:pt>
    <dgm:pt modelId="{3D53BBAA-E042-4C7E-B992-D9579E7471D6}" type="pres">
      <dgm:prSet presAssocID="{E3E54A0B-252F-4FFF-B37F-66B5BDB1E0B9}" presName="nodeText" presStyleLbl="bgAccFollowNode1" presStyleIdx="0" presStyleCnt="4">
        <dgm:presLayoutVars>
          <dgm:bulletEnabled val="1"/>
        </dgm:presLayoutVars>
      </dgm:prSet>
      <dgm:spPr/>
    </dgm:pt>
    <dgm:pt modelId="{305B1668-AB09-4FB6-BFE6-926A01A02E67}" type="pres">
      <dgm:prSet presAssocID="{6F1F348C-1B07-42CF-BB7B-7C13D072942C}" presName="sibTrans" presStyleCnt="0"/>
      <dgm:spPr/>
    </dgm:pt>
    <dgm:pt modelId="{76B9A7A2-3113-4410-AE21-22FB21B91DDA}" type="pres">
      <dgm:prSet presAssocID="{2F0D515C-AB05-483A-A95A-0EDD6E7A37AF}" presName="compositeNode" presStyleCnt="0">
        <dgm:presLayoutVars>
          <dgm:bulletEnabled val="1"/>
        </dgm:presLayoutVars>
      </dgm:prSet>
      <dgm:spPr/>
    </dgm:pt>
    <dgm:pt modelId="{DA600D16-CEEF-4D59-B11D-2C35A47530AC}" type="pres">
      <dgm:prSet presAssocID="{2F0D515C-AB05-483A-A95A-0EDD6E7A37AF}" presName="bgRect" presStyleLbl="bgAccFollowNode1" presStyleIdx="1" presStyleCnt="4"/>
      <dgm:spPr/>
    </dgm:pt>
    <dgm:pt modelId="{8AF3A332-630B-4B6B-90AE-E5DC0676033A}" type="pres">
      <dgm:prSet presAssocID="{24EB57F8-76FC-4C14-AA23-021ECCAAE39F}" presName="sibTransNodeCircle" presStyleLbl="alignNode1" presStyleIdx="2" presStyleCnt="8">
        <dgm:presLayoutVars>
          <dgm:chMax val="0"/>
          <dgm:bulletEnabled/>
        </dgm:presLayoutVars>
      </dgm:prSet>
      <dgm:spPr/>
    </dgm:pt>
    <dgm:pt modelId="{5092D043-5733-464A-B9BA-8F1AF2DA0D90}" type="pres">
      <dgm:prSet presAssocID="{2F0D515C-AB05-483A-A95A-0EDD6E7A37AF}" presName="bottomLine" presStyleLbl="alignNode1" presStyleIdx="3" presStyleCnt="8">
        <dgm:presLayoutVars/>
      </dgm:prSet>
      <dgm:spPr/>
    </dgm:pt>
    <dgm:pt modelId="{AFC85724-BF98-462F-8592-D7E37043B454}" type="pres">
      <dgm:prSet presAssocID="{2F0D515C-AB05-483A-A95A-0EDD6E7A37AF}" presName="nodeText" presStyleLbl="bgAccFollowNode1" presStyleIdx="1" presStyleCnt="4">
        <dgm:presLayoutVars>
          <dgm:bulletEnabled val="1"/>
        </dgm:presLayoutVars>
      </dgm:prSet>
      <dgm:spPr/>
    </dgm:pt>
    <dgm:pt modelId="{350380CA-FCA8-4397-B7C7-8C4B034D0BB7}" type="pres">
      <dgm:prSet presAssocID="{24EB57F8-76FC-4C14-AA23-021ECCAAE39F}" presName="sibTrans" presStyleCnt="0"/>
      <dgm:spPr/>
    </dgm:pt>
    <dgm:pt modelId="{3A35E07B-E96F-4693-A94A-FA71398F9668}" type="pres">
      <dgm:prSet presAssocID="{30D0B6D3-E89F-4197-8B5C-E4851BE831F6}" presName="compositeNode" presStyleCnt="0">
        <dgm:presLayoutVars>
          <dgm:bulletEnabled val="1"/>
        </dgm:presLayoutVars>
      </dgm:prSet>
      <dgm:spPr/>
    </dgm:pt>
    <dgm:pt modelId="{A78EC1F2-697A-4121-B493-65CA399CB5C7}" type="pres">
      <dgm:prSet presAssocID="{30D0B6D3-E89F-4197-8B5C-E4851BE831F6}" presName="bgRect" presStyleLbl="bgAccFollowNode1" presStyleIdx="2" presStyleCnt="4"/>
      <dgm:spPr/>
    </dgm:pt>
    <dgm:pt modelId="{48B582C0-AC97-46E6-A807-6C023452D656}" type="pres">
      <dgm:prSet presAssocID="{826821C1-63ED-4034-A9CC-F249082EB71B}" presName="sibTransNodeCircle" presStyleLbl="alignNode1" presStyleIdx="4" presStyleCnt="8">
        <dgm:presLayoutVars>
          <dgm:chMax val="0"/>
          <dgm:bulletEnabled/>
        </dgm:presLayoutVars>
      </dgm:prSet>
      <dgm:spPr/>
    </dgm:pt>
    <dgm:pt modelId="{AD9F141A-4787-40DF-824C-BB36B8A4DA20}" type="pres">
      <dgm:prSet presAssocID="{30D0B6D3-E89F-4197-8B5C-E4851BE831F6}" presName="bottomLine" presStyleLbl="alignNode1" presStyleIdx="5" presStyleCnt="8">
        <dgm:presLayoutVars/>
      </dgm:prSet>
      <dgm:spPr/>
    </dgm:pt>
    <dgm:pt modelId="{4540174D-80CC-4003-AB39-F33D264E2540}" type="pres">
      <dgm:prSet presAssocID="{30D0B6D3-E89F-4197-8B5C-E4851BE831F6}" presName="nodeText" presStyleLbl="bgAccFollowNode1" presStyleIdx="2" presStyleCnt="4">
        <dgm:presLayoutVars>
          <dgm:bulletEnabled val="1"/>
        </dgm:presLayoutVars>
      </dgm:prSet>
      <dgm:spPr/>
    </dgm:pt>
    <dgm:pt modelId="{BF3639A4-466C-4110-AF5A-A6DDF5D1F806}" type="pres">
      <dgm:prSet presAssocID="{826821C1-63ED-4034-A9CC-F249082EB71B}" presName="sibTrans" presStyleCnt="0"/>
      <dgm:spPr/>
    </dgm:pt>
    <dgm:pt modelId="{7D910A51-4B67-4A9B-AFDE-93D301990D2F}" type="pres">
      <dgm:prSet presAssocID="{7970F9E1-C2FA-4B69-96D1-8CCA2209F9D3}" presName="compositeNode" presStyleCnt="0">
        <dgm:presLayoutVars>
          <dgm:bulletEnabled val="1"/>
        </dgm:presLayoutVars>
      </dgm:prSet>
      <dgm:spPr/>
    </dgm:pt>
    <dgm:pt modelId="{9CAFD649-4F73-478B-ACEF-8D12D2C9B31F}" type="pres">
      <dgm:prSet presAssocID="{7970F9E1-C2FA-4B69-96D1-8CCA2209F9D3}" presName="bgRect" presStyleLbl="bgAccFollowNode1" presStyleIdx="3" presStyleCnt="4"/>
      <dgm:spPr/>
    </dgm:pt>
    <dgm:pt modelId="{ECE61683-B515-4BF9-A497-990DA057222D}" type="pres">
      <dgm:prSet presAssocID="{C02FF439-173D-4A0A-B3A5-8FF30203DEDD}" presName="sibTransNodeCircle" presStyleLbl="alignNode1" presStyleIdx="6" presStyleCnt="8">
        <dgm:presLayoutVars>
          <dgm:chMax val="0"/>
          <dgm:bulletEnabled/>
        </dgm:presLayoutVars>
      </dgm:prSet>
      <dgm:spPr/>
    </dgm:pt>
    <dgm:pt modelId="{B0714772-EB45-43E5-B44F-B5B800D4743B}" type="pres">
      <dgm:prSet presAssocID="{7970F9E1-C2FA-4B69-96D1-8CCA2209F9D3}" presName="bottomLine" presStyleLbl="alignNode1" presStyleIdx="7" presStyleCnt="8">
        <dgm:presLayoutVars/>
      </dgm:prSet>
      <dgm:spPr/>
    </dgm:pt>
    <dgm:pt modelId="{97C4585A-6AD8-44AD-8E07-5D164EADB39C}" type="pres">
      <dgm:prSet presAssocID="{7970F9E1-C2FA-4B69-96D1-8CCA2209F9D3}" presName="nodeText" presStyleLbl="bgAccFollowNode1" presStyleIdx="3" presStyleCnt="4">
        <dgm:presLayoutVars>
          <dgm:bulletEnabled val="1"/>
        </dgm:presLayoutVars>
      </dgm:prSet>
      <dgm:spPr/>
    </dgm:pt>
  </dgm:ptLst>
  <dgm:cxnLst>
    <dgm:cxn modelId="{1F967703-FCC3-4554-9D4A-CDD01219AD59}" srcId="{0758E7A9-B6CB-4F51-AA3D-9871030C03D8}" destId="{E3E54A0B-252F-4FFF-B37F-66B5BDB1E0B9}" srcOrd="0" destOrd="0" parTransId="{30EC4FAD-AFDB-4C63-B15F-636889009A5F}" sibTransId="{6F1F348C-1B07-42CF-BB7B-7C13D072942C}"/>
    <dgm:cxn modelId="{EFAF1E18-94E3-4422-8FB9-4261C333FBED}" type="presOf" srcId="{6F1F348C-1B07-42CF-BB7B-7C13D072942C}" destId="{354F1319-2685-4A8B-B92C-4036B2B7B344}" srcOrd="0" destOrd="0" presId="urn:microsoft.com/office/officeart/2016/7/layout/BasicLinearProcessNumbered"/>
    <dgm:cxn modelId="{F2500832-A808-43DE-A212-AFE15D89B527}" srcId="{0758E7A9-B6CB-4F51-AA3D-9871030C03D8}" destId="{2F0D515C-AB05-483A-A95A-0EDD6E7A37AF}" srcOrd="1" destOrd="0" parTransId="{22EE8F7A-65F0-4A1E-95AB-87487F7C9E0F}" sibTransId="{24EB57F8-76FC-4C14-AA23-021ECCAAE39F}"/>
    <dgm:cxn modelId="{7FCEA133-F7CB-4C5D-ABA9-3D3CFE8FE384}" type="presOf" srcId="{24EB57F8-76FC-4C14-AA23-021ECCAAE39F}" destId="{8AF3A332-630B-4B6B-90AE-E5DC0676033A}" srcOrd="0" destOrd="0" presId="urn:microsoft.com/office/officeart/2016/7/layout/BasicLinearProcessNumbered"/>
    <dgm:cxn modelId="{4B177D3B-63C2-4FD7-BB3A-EDFF476F2AD2}" type="presOf" srcId="{E3E54A0B-252F-4FFF-B37F-66B5BDB1E0B9}" destId="{02CAAF70-8DB1-4308-8023-7D798DA0DF51}" srcOrd="0" destOrd="0" presId="urn:microsoft.com/office/officeart/2016/7/layout/BasicLinearProcessNumbered"/>
    <dgm:cxn modelId="{03F40D5B-A650-4EB9-A694-C9F9587B63EA}" type="presOf" srcId="{2F0D515C-AB05-483A-A95A-0EDD6E7A37AF}" destId="{DA600D16-CEEF-4D59-B11D-2C35A47530AC}" srcOrd="0" destOrd="0" presId="urn:microsoft.com/office/officeart/2016/7/layout/BasicLinearProcessNumbered"/>
    <dgm:cxn modelId="{9CF8206B-8319-405E-8DE2-F83873ADB553}" type="presOf" srcId="{0758E7A9-B6CB-4F51-AA3D-9871030C03D8}" destId="{FAD5F277-CD78-4069-A603-84926741FF1F}" srcOrd="0" destOrd="0" presId="urn:microsoft.com/office/officeart/2016/7/layout/BasicLinearProcessNumbered"/>
    <dgm:cxn modelId="{4585CA70-97D4-4FC9-BD46-D66F5FF26C43}" type="presOf" srcId="{E3E54A0B-252F-4FFF-B37F-66B5BDB1E0B9}" destId="{3D53BBAA-E042-4C7E-B992-D9579E7471D6}" srcOrd="1" destOrd="0" presId="urn:microsoft.com/office/officeart/2016/7/layout/BasicLinearProcessNumbered"/>
    <dgm:cxn modelId="{8282DA83-6815-4AD1-A5F6-DF19365BCC7C}" type="presOf" srcId="{2F0D515C-AB05-483A-A95A-0EDD6E7A37AF}" destId="{AFC85724-BF98-462F-8592-D7E37043B454}" srcOrd="1" destOrd="0" presId="urn:microsoft.com/office/officeart/2016/7/layout/BasicLinearProcessNumbered"/>
    <dgm:cxn modelId="{74B37786-F412-4BDD-A405-66EAAB5718F7}" srcId="{0758E7A9-B6CB-4F51-AA3D-9871030C03D8}" destId="{7970F9E1-C2FA-4B69-96D1-8CCA2209F9D3}" srcOrd="3" destOrd="0" parTransId="{C61E6CF7-C5C6-4A62-BBED-032D84AD6C7B}" sibTransId="{C02FF439-173D-4A0A-B3A5-8FF30203DEDD}"/>
    <dgm:cxn modelId="{32FCCD8B-6D7B-45F3-BAB6-030B6FD3FD52}" srcId="{0758E7A9-B6CB-4F51-AA3D-9871030C03D8}" destId="{30D0B6D3-E89F-4197-8B5C-E4851BE831F6}" srcOrd="2" destOrd="0" parTransId="{66EE88AF-E124-409F-84EB-A482A2D50772}" sibTransId="{826821C1-63ED-4034-A9CC-F249082EB71B}"/>
    <dgm:cxn modelId="{B987BCA9-6EE0-476F-83D1-09DE814772F9}" type="presOf" srcId="{30D0B6D3-E89F-4197-8B5C-E4851BE831F6}" destId="{4540174D-80CC-4003-AB39-F33D264E2540}" srcOrd="1" destOrd="0" presId="urn:microsoft.com/office/officeart/2016/7/layout/BasicLinearProcessNumbered"/>
    <dgm:cxn modelId="{484B65AD-2219-4672-8950-F8FBF09620D0}" type="presOf" srcId="{826821C1-63ED-4034-A9CC-F249082EB71B}" destId="{48B582C0-AC97-46E6-A807-6C023452D656}" srcOrd="0" destOrd="0" presId="urn:microsoft.com/office/officeart/2016/7/layout/BasicLinearProcessNumbered"/>
    <dgm:cxn modelId="{0D7A9AB3-CF94-48E2-9CA4-3D719930D7EF}" type="presOf" srcId="{7970F9E1-C2FA-4B69-96D1-8CCA2209F9D3}" destId="{9CAFD649-4F73-478B-ACEF-8D12D2C9B31F}" srcOrd="0" destOrd="0" presId="urn:microsoft.com/office/officeart/2016/7/layout/BasicLinearProcessNumbered"/>
    <dgm:cxn modelId="{2ACD37D4-1518-4A8A-95B5-878E758ECD86}" type="presOf" srcId="{C02FF439-173D-4A0A-B3A5-8FF30203DEDD}" destId="{ECE61683-B515-4BF9-A497-990DA057222D}" srcOrd="0" destOrd="0" presId="urn:microsoft.com/office/officeart/2016/7/layout/BasicLinearProcessNumbered"/>
    <dgm:cxn modelId="{31D82CE0-08A0-4FAE-9A13-060450172AC4}" type="presOf" srcId="{7970F9E1-C2FA-4B69-96D1-8CCA2209F9D3}" destId="{97C4585A-6AD8-44AD-8E07-5D164EADB39C}" srcOrd="1" destOrd="0" presId="urn:microsoft.com/office/officeart/2016/7/layout/BasicLinearProcessNumbered"/>
    <dgm:cxn modelId="{754AFAE1-9A84-40C1-AA5C-F6F6BDF73655}" type="presOf" srcId="{30D0B6D3-E89F-4197-8B5C-E4851BE831F6}" destId="{A78EC1F2-697A-4121-B493-65CA399CB5C7}" srcOrd="0" destOrd="0" presId="urn:microsoft.com/office/officeart/2016/7/layout/BasicLinearProcessNumbered"/>
    <dgm:cxn modelId="{18960DD9-05D6-4B11-BE94-8FE219D12770}" type="presParOf" srcId="{FAD5F277-CD78-4069-A603-84926741FF1F}" destId="{9B77A4F6-EEBE-4417-A82D-7D9A8F55FDE2}" srcOrd="0" destOrd="0" presId="urn:microsoft.com/office/officeart/2016/7/layout/BasicLinearProcessNumbered"/>
    <dgm:cxn modelId="{E358A6FC-0FAE-4418-961C-288AFE2E6267}" type="presParOf" srcId="{9B77A4F6-EEBE-4417-A82D-7D9A8F55FDE2}" destId="{02CAAF70-8DB1-4308-8023-7D798DA0DF51}" srcOrd="0" destOrd="0" presId="urn:microsoft.com/office/officeart/2016/7/layout/BasicLinearProcessNumbered"/>
    <dgm:cxn modelId="{D8D4DD2C-E228-4D30-956A-3B307DBE3FED}" type="presParOf" srcId="{9B77A4F6-EEBE-4417-A82D-7D9A8F55FDE2}" destId="{354F1319-2685-4A8B-B92C-4036B2B7B344}" srcOrd="1" destOrd="0" presId="urn:microsoft.com/office/officeart/2016/7/layout/BasicLinearProcessNumbered"/>
    <dgm:cxn modelId="{CA0C6295-B5E2-4561-A3CD-273425F31068}" type="presParOf" srcId="{9B77A4F6-EEBE-4417-A82D-7D9A8F55FDE2}" destId="{57E8F834-F986-4FEA-8436-C68E668F288F}" srcOrd="2" destOrd="0" presId="urn:microsoft.com/office/officeart/2016/7/layout/BasicLinearProcessNumbered"/>
    <dgm:cxn modelId="{438ADC1A-C4A4-4FD3-A4FC-C2DDFB9EF11E}" type="presParOf" srcId="{9B77A4F6-EEBE-4417-A82D-7D9A8F55FDE2}" destId="{3D53BBAA-E042-4C7E-B992-D9579E7471D6}" srcOrd="3" destOrd="0" presId="urn:microsoft.com/office/officeart/2016/7/layout/BasicLinearProcessNumbered"/>
    <dgm:cxn modelId="{10AF3A86-F677-4278-8E0F-07E84A5160A5}" type="presParOf" srcId="{FAD5F277-CD78-4069-A603-84926741FF1F}" destId="{305B1668-AB09-4FB6-BFE6-926A01A02E67}" srcOrd="1" destOrd="0" presId="urn:microsoft.com/office/officeart/2016/7/layout/BasicLinearProcessNumbered"/>
    <dgm:cxn modelId="{0B73324B-48D0-4753-847A-EEEC5C9F712F}" type="presParOf" srcId="{FAD5F277-CD78-4069-A603-84926741FF1F}" destId="{76B9A7A2-3113-4410-AE21-22FB21B91DDA}" srcOrd="2" destOrd="0" presId="urn:microsoft.com/office/officeart/2016/7/layout/BasicLinearProcessNumbered"/>
    <dgm:cxn modelId="{1DB75EF0-1D03-4948-B52E-0DABEC314C24}" type="presParOf" srcId="{76B9A7A2-3113-4410-AE21-22FB21B91DDA}" destId="{DA600D16-CEEF-4D59-B11D-2C35A47530AC}" srcOrd="0" destOrd="0" presId="urn:microsoft.com/office/officeart/2016/7/layout/BasicLinearProcessNumbered"/>
    <dgm:cxn modelId="{FAC63E45-DB7C-4AB0-92EB-A753C93E01DF}" type="presParOf" srcId="{76B9A7A2-3113-4410-AE21-22FB21B91DDA}" destId="{8AF3A332-630B-4B6B-90AE-E5DC0676033A}" srcOrd="1" destOrd="0" presId="urn:microsoft.com/office/officeart/2016/7/layout/BasicLinearProcessNumbered"/>
    <dgm:cxn modelId="{D63FA8F2-9BD0-4A61-990E-8318769F68B1}" type="presParOf" srcId="{76B9A7A2-3113-4410-AE21-22FB21B91DDA}" destId="{5092D043-5733-464A-B9BA-8F1AF2DA0D90}" srcOrd="2" destOrd="0" presId="urn:microsoft.com/office/officeart/2016/7/layout/BasicLinearProcessNumbered"/>
    <dgm:cxn modelId="{3A732957-6C61-445B-9AEB-9019AFF16E2F}" type="presParOf" srcId="{76B9A7A2-3113-4410-AE21-22FB21B91DDA}" destId="{AFC85724-BF98-462F-8592-D7E37043B454}" srcOrd="3" destOrd="0" presId="urn:microsoft.com/office/officeart/2016/7/layout/BasicLinearProcessNumbered"/>
    <dgm:cxn modelId="{388D95F4-FF60-42A6-BC2C-F66CECFC9998}" type="presParOf" srcId="{FAD5F277-CD78-4069-A603-84926741FF1F}" destId="{350380CA-FCA8-4397-B7C7-8C4B034D0BB7}" srcOrd="3" destOrd="0" presId="urn:microsoft.com/office/officeart/2016/7/layout/BasicLinearProcessNumbered"/>
    <dgm:cxn modelId="{5EF45531-B71D-42F9-9B41-075E9988C942}" type="presParOf" srcId="{FAD5F277-CD78-4069-A603-84926741FF1F}" destId="{3A35E07B-E96F-4693-A94A-FA71398F9668}" srcOrd="4" destOrd="0" presId="urn:microsoft.com/office/officeart/2016/7/layout/BasicLinearProcessNumbered"/>
    <dgm:cxn modelId="{63B4426F-BAA7-4D80-97C2-E16F12A28291}" type="presParOf" srcId="{3A35E07B-E96F-4693-A94A-FA71398F9668}" destId="{A78EC1F2-697A-4121-B493-65CA399CB5C7}" srcOrd="0" destOrd="0" presId="urn:microsoft.com/office/officeart/2016/7/layout/BasicLinearProcessNumbered"/>
    <dgm:cxn modelId="{184F35C4-0CA0-4903-8265-31DBC1FEF107}" type="presParOf" srcId="{3A35E07B-E96F-4693-A94A-FA71398F9668}" destId="{48B582C0-AC97-46E6-A807-6C023452D656}" srcOrd="1" destOrd="0" presId="urn:microsoft.com/office/officeart/2016/7/layout/BasicLinearProcessNumbered"/>
    <dgm:cxn modelId="{7335E991-2256-41C7-900C-0CFDEADF4227}" type="presParOf" srcId="{3A35E07B-E96F-4693-A94A-FA71398F9668}" destId="{AD9F141A-4787-40DF-824C-BB36B8A4DA20}" srcOrd="2" destOrd="0" presId="urn:microsoft.com/office/officeart/2016/7/layout/BasicLinearProcessNumbered"/>
    <dgm:cxn modelId="{49C82B84-8277-45F4-B910-E885DAFCABFF}" type="presParOf" srcId="{3A35E07B-E96F-4693-A94A-FA71398F9668}" destId="{4540174D-80CC-4003-AB39-F33D264E2540}" srcOrd="3" destOrd="0" presId="urn:microsoft.com/office/officeart/2016/7/layout/BasicLinearProcessNumbered"/>
    <dgm:cxn modelId="{7AD30ED5-DD0F-4277-8825-B967FE029BA4}" type="presParOf" srcId="{FAD5F277-CD78-4069-A603-84926741FF1F}" destId="{BF3639A4-466C-4110-AF5A-A6DDF5D1F806}" srcOrd="5" destOrd="0" presId="urn:microsoft.com/office/officeart/2016/7/layout/BasicLinearProcessNumbered"/>
    <dgm:cxn modelId="{8AE6B59A-DA62-4288-817C-10B76E33295B}" type="presParOf" srcId="{FAD5F277-CD78-4069-A603-84926741FF1F}" destId="{7D910A51-4B67-4A9B-AFDE-93D301990D2F}" srcOrd="6" destOrd="0" presId="urn:microsoft.com/office/officeart/2016/7/layout/BasicLinearProcessNumbered"/>
    <dgm:cxn modelId="{B6B449A8-7AED-4D43-B16D-69B3F5D95DB6}" type="presParOf" srcId="{7D910A51-4B67-4A9B-AFDE-93D301990D2F}" destId="{9CAFD649-4F73-478B-ACEF-8D12D2C9B31F}" srcOrd="0" destOrd="0" presId="urn:microsoft.com/office/officeart/2016/7/layout/BasicLinearProcessNumbered"/>
    <dgm:cxn modelId="{518F8B3D-D1FA-4F1A-871F-BB7285F71EC4}" type="presParOf" srcId="{7D910A51-4B67-4A9B-AFDE-93D301990D2F}" destId="{ECE61683-B515-4BF9-A497-990DA057222D}" srcOrd="1" destOrd="0" presId="urn:microsoft.com/office/officeart/2016/7/layout/BasicLinearProcessNumbered"/>
    <dgm:cxn modelId="{6EC6ED82-F038-4BEC-A428-2E2DA6029F61}" type="presParOf" srcId="{7D910A51-4B67-4A9B-AFDE-93D301990D2F}" destId="{B0714772-EB45-43E5-B44F-B5B800D4743B}" srcOrd="2" destOrd="0" presId="urn:microsoft.com/office/officeart/2016/7/layout/BasicLinearProcessNumbered"/>
    <dgm:cxn modelId="{50563F72-013F-4CDD-897F-DCC4F6585986}" type="presParOf" srcId="{7D910A51-4B67-4A9B-AFDE-93D301990D2F}" destId="{97C4585A-6AD8-44AD-8E07-5D164EADB39C}"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C923FE-C3AD-48B7-8BE3-4A8987035DFA}"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8DC1BDF9-DCA0-4F13-B5A4-9729154EEA22}">
      <dgm:prSet/>
      <dgm:spPr/>
      <dgm:t>
        <a:bodyPr/>
        <a:lstStyle/>
        <a:p>
          <a:r>
            <a:rPr lang="en-US" dirty="0"/>
            <a:t>Rapport</a:t>
          </a:r>
        </a:p>
      </dgm:t>
    </dgm:pt>
    <dgm:pt modelId="{FCB4E1C6-6098-4B52-8C9A-6BE7B0349737}" type="parTrans" cxnId="{5224D667-909B-41EE-9A2B-49A37E7C4A91}">
      <dgm:prSet/>
      <dgm:spPr/>
      <dgm:t>
        <a:bodyPr/>
        <a:lstStyle/>
        <a:p>
          <a:endParaRPr lang="en-US"/>
        </a:p>
      </dgm:t>
    </dgm:pt>
    <dgm:pt modelId="{BC1A091E-E36C-4D9C-8323-EC776B58710A}" type="sibTrans" cxnId="{5224D667-909B-41EE-9A2B-49A37E7C4A91}">
      <dgm:prSet/>
      <dgm:spPr/>
      <dgm:t>
        <a:bodyPr/>
        <a:lstStyle/>
        <a:p>
          <a:endParaRPr lang="en-US"/>
        </a:p>
      </dgm:t>
    </dgm:pt>
    <dgm:pt modelId="{D20E22DD-8C31-4FD3-91FC-A7EC7DC74DEA}">
      <dgm:prSet/>
      <dgm:spPr/>
      <dgm:t>
        <a:bodyPr/>
        <a:lstStyle/>
        <a:p>
          <a:r>
            <a:rPr lang="en-US" dirty="0"/>
            <a:t>Set intention and expectation.</a:t>
          </a:r>
        </a:p>
      </dgm:t>
    </dgm:pt>
    <dgm:pt modelId="{3C7F2AB6-F678-49E3-8FE0-45FD85B2520A}" type="parTrans" cxnId="{98FEE088-45F1-4A65-B785-135F749AC3ED}">
      <dgm:prSet/>
      <dgm:spPr/>
      <dgm:t>
        <a:bodyPr/>
        <a:lstStyle/>
        <a:p>
          <a:endParaRPr lang="en-US"/>
        </a:p>
      </dgm:t>
    </dgm:pt>
    <dgm:pt modelId="{7588CDFB-7984-423D-BBE9-ADA65995DEF2}" type="sibTrans" cxnId="{98FEE088-45F1-4A65-B785-135F749AC3ED}">
      <dgm:prSet/>
      <dgm:spPr/>
      <dgm:t>
        <a:bodyPr/>
        <a:lstStyle/>
        <a:p>
          <a:endParaRPr lang="en-US"/>
        </a:p>
      </dgm:t>
    </dgm:pt>
    <dgm:pt modelId="{0FD78D20-D118-4E56-80EE-E54B1EE487B7}">
      <dgm:prSet/>
      <dgm:spPr/>
      <dgm:t>
        <a:bodyPr/>
        <a:lstStyle/>
        <a:p>
          <a:r>
            <a:rPr lang="en-US" dirty="0"/>
            <a:t>Center</a:t>
          </a:r>
        </a:p>
      </dgm:t>
    </dgm:pt>
    <dgm:pt modelId="{29233985-E4D1-4261-AD63-27C2413BF745}" type="parTrans" cxnId="{454BE136-6BF5-4FB8-902D-93C91F010A53}">
      <dgm:prSet/>
      <dgm:spPr/>
      <dgm:t>
        <a:bodyPr/>
        <a:lstStyle/>
        <a:p>
          <a:endParaRPr lang="en-US"/>
        </a:p>
      </dgm:t>
    </dgm:pt>
    <dgm:pt modelId="{9064023B-FE72-4C13-8181-C45A895898F2}" type="sibTrans" cxnId="{454BE136-6BF5-4FB8-902D-93C91F010A53}">
      <dgm:prSet/>
      <dgm:spPr/>
      <dgm:t>
        <a:bodyPr/>
        <a:lstStyle/>
        <a:p>
          <a:endParaRPr lang="en-US"/>
        </a:p>
      </dgm:t>
    </dgm:pt>
    <dgm:pt modelId="{57846617-8791-441B-A0A1-4BAEEA0A607A}">
      <dgm:prSet/>
      <dgm:spPr/>
      <dgm:t>
        <a:bodyPr/>
        <a:lstStyle/>
        <a:p>
          <a:r>
            <a:rPr lang="en-US" dirty="0"/>
            <a:t>Refocus inward and body perception</a:t>
          </a:r>
        </a:p>
      </dgm:t>
    </dgm:pt>
    <dgm:pt modelId="{3B33FBA7-C7DF-4106-8CA8-91C0C2C9818C}" type="parTrans" cxnId="{5E42C759-E384-4CE6-A3F4-C7D147758D2E}">
      <dgm:prSet/>
      <dgm:spPr/>
      <dgm:t>
        <a:bodyPr/>
        <a:lstStyle/>
        <a:p>
          <a:endParaRPr lang="en-US"/>
        </a:p>
      </dgm:t>
    </dgm:pt>
    <dgm:pt modelId="{3C526E39-14C9-40C8-B1CF-2CBBC56F1EA5}" type="sibTrans" cxnId="{5E42C759-E384-4CE6-A3F4-C7D147758D2E}">
      <dgm:prSet/>
      <dgm:spPr/>
      <dgm:t>
        <a:bodyPr/>
        <a:lstStyle/>
        <a:p>
          <a:endParaRPr lang="en-US"/>
        </a:p>
      </dgm:t>
    </dgm:pt>
    <dgm:pt modelId="{68887A36-27AF-4CC4-B3D8-9C2A32090B03}">
      <dgm:prSet/>
      <dgm:spPr/>
      <dgm:t>
        <a:bodyPr/>
        <a:lstStyle/>
        <a:p>
          <a:r>
            <a:rPr lang="en-US" dirty="0"/>
            <a:t>Induction</a:t>
          </a:r>
        </a:p>
      </dgm:t>
    </dgm:pt>
    <dgm:pt modelId="{D0DD2876-BF88-4490-B108-E909CDE85332}" type="parTrans" cxnId="{B5C1CDEE-8F72-4FEA-8C51-04516EA8E296}">
      <dgm:prSet/>
      <dgm:spPr/>
      <dgm:t>
        <a:bodyPr/>
        <a:lstStyle/>
        <a:p>
          <a:endParaRPr lang="en-US"/>
        </a:p>
      </dgm:t>
    </dgm:pt>
    <dgm:pt modelId="{2CFC86AB-D00B-425F-A803-DFFB41D49C09}" type="sibTrans" cxnId="{B5C1CDEE-8F72-4FEA-8C51-04516EA8E296}">
      <dgm:prSet/>
      <dgm:spPr/>
      <dgm:t>
        <a:bodyPr/>
        <a:lstStyle/>
        <a:p>
          <a:endParaRPr lang="en-US"/>
        </a:p>
      </dgm:t>
    </dgm:pt>
    <dgm:pt modelId="{EBAA867A-072D-47D5-B6FA-AD427D3C2431}">
      <dgm:prSet/>
      <dgm:spPr/>
      <dgm:t>
        <a:bodyPr/>
        <a:lstStyle/>
        <a:p>
          <a:r>
            <a:rPr lang="en-US" dirty="0"/>
            <a:t>Shift away from body awareness.</a:t>
          </a:r>
        </a:p>
      </dgm:t>
    </dgm:pt>
    <dgm:pt modelId="{E5B11E77-9D08-4E11-A897-C562C4AE3F43}" type="parTrans" cxnId="{A970E91E-013C-48B9-BAD6-611E0D7F158C}">
      <dgm:prSet/>
      <dgm:spPr/>
      <dgm:t>
        <a:bodyPr/>
        <a:lstStyle/>
        <a:p>
          <a:endParaRPr lang="en-US"/>
        </a:p>
      </dgm:t>
    </dgm:pt>
    <dgm:pt modelId="{41C67BF3-6BED-40B4-91AF-DAC4B0BA7F00}" type="sibTrans" cxnId="{A970E91E-013C-48B9-BAD6-611E0D7F158C}">
      <dgm:prSet/>
      <dgm:spPr/>
      <dgm:t>
        <a:bodyPr/>
        <a:lstStyle/>
        <a:p>
          <a:endParaRPr lang="en-US"/>
        </a:p>
      </dgm:t>
    </dgm:pt>
    <dgm:pt modelId="{AB09E4BC-7C0E-421B-B012-056FAE16B60C}">
      <dgm:prSet/>
      <dgm:spPr/>
      <dgm:t>
        <a:bodyPr/>
        <a:lstStyle/>
        <a:p>
          <a:r>
            <a:rPr lang="en-US" dirty="0"/>
            <a:t>Reframe</a:t>
          </a:r>
        </a:p>
      </dgm:t>
    </dgm:pt>
    <dgm:pt modelId="{B1EBE8F9-357F-4C92-B685-A617599A1251}" type="parTrans" cxnId="{6A5DEF16-F67D-416A-9966-ADED54737CBA}">
      <dgm:prSet/>
      <dgm:spPr/>
      <dgm:t>
        <a:bodyPr/>
        <a:lstStyle/>
        <a:p>
          <a:endParaRPr lang="en-US"/>
        </a:p>
      </dgm:t>
    </dgm:pt>
    <dgm:pt modelId="{802B67FA-ED13-48D7-94C0-717A1B283397}" type="sibTrans" cxnId="{6A5DEF16-F67D-416A-9966-ADED54737CBA}">
      <dgm:prSet/>
      <dgm:spPr/>
      <dgm:t>
        <a:bodyPr/>
        <a:lstStyle/>
        <a:p>
          <a:endParaRPr lang="en-US"/>
        </a:p>
      </dgm:t>
    </dgm:pt>
    <dgm:pt modelId="{37107DCC-DB40-4641-8831-6D9D7F8755BC}">
      <dgm:prSet/>
      <dgm:spPr/>
      <dgm:t>
        <a:bodyPr/>
        <a:lstStyle/>
        <a:p>
          <a:r>
            <a:rPr lang="en-US" dirty="0"/>
            <a:t>Hypnotic suggestion to update subconscious program/limiting belief</a:t>
          </a:r>
        </a:p>
      </dgm:t>
    </dgm:pt>
    <dgm:pt modelId="{2A9ABC20-8C80-4971-BF0C-7DAE041DF5DA}" type="parTrans" cxnId="{967CEBE9-788D-4FFE-8D1B-14269496A294}">
      <dgm:prSet/>
      <dgm:spPr/>
      <dgm:t>
        <a:bodyPr/>
        <a:lstStyle/>
        <a:p>
          <a:endParaRPr lang="en-US"/>
        </a:p>
      </dgm:t>
    </dgm:pt>
    <dgm:pt modelId="{FA39233B-8D90-4876-B400-C83248902BCD}" type="sibTrans" cxnId="{967CEBE9-788D-4FFE-8D1B-14269496A294}">
      <dgm:prSet/>
      <dgm:spPr/>
      <dgm:t>
        <a:bodyPr/>
        <a:lstStyle/>
        <a:p>
          <a:endParaRPr lang="en-US"/>
        </a:p>
      </dgm:t>
    </dgm:pt>
    <dgm:pt modelId="{32D603C6-A5DA-4A6E-A564-4906CA619487}">
      <dgm:prSet/>
      <dgm:spPr/>
      <dgm:t>
        <a:bodyPr/>
        <a:lstStyle/>
        <a:p>
          <a:r>
            <a:rPr lang="en-US" dirty="0"/>
            <a:t>Deepener</a:t>
          </a:r>
        </a:p>
      </dgm:t>
    </dgm:pt>
    <dgm:pt modelId="{A890DA7F-B818-449E-AF75-A509516CF8C2}" type="parTrans" cxnId="{464DF38D-AA82-4245-B940-7025E66D650D}">
      <dgm:prSet/>
      <dgm:spPr/>
      <dgm:t>
        <a:bodyPr/>
        <a:lstStyle/>
        <a:p>
          <a:endParaRPr lang="en-CA"/>
        </a:p>
      </dgm:t>
    </dgm:pt>
    <dgm:pt modelId="{E33B202E-F3F3-487A-ADC2-B7FE5D36E6C2}" type="sibTrans" cxnId="{464DF38D-AA82-4245-B940-7025E66D650D}">
      <dgm:prSet/>
      <dgm:spPr/>
      <dgm:t>
        <a:bodyPr/>
        <a:lstStyle/>
        <a:p>
          <a:endParaRPr lang="en-CA"/>
        </a:p>
      </dgm:t>
    </dgm:pt>
    <dgm:pt modelId="{2642A030-C3D2-46D0-9375-5ADB49F344C7}">
      <dgm:prSet/>
      <dgm:spPr/>
      <dgm:t>
        <a:bodyPr/>
        <a:lstStyle/>
        <a:p>
          <a:r>
            <a:rPr lang="en-CA" dirty="0"/>
            <a:t>Use of Somatic and Visualization techniques to achieve required state.</a:t>
          </a:r>
        </a:p>
      </dgm:t>
    </dgm:pt>
    <dgm:pt modelId="{449DA25D-8A71-4C7F-9518-6AAEF65A59E7}" type="parTrans" cxnId="{CE5BD73D-AE19-424C-8549-72EDC6D70172}">
      <dgm:prSet/>
      <dgm:spPr/>
      <dgm:t>
        <a:bodyPr/>
        <a:lstStyle/>
        <a:p>
          <a:endParaRPr lang="en-CA"/>
        </a:p>
      </dgm:t>
    </dgm:pt>
    <dgm:pt modelId="{F270C7CC-89E2-44FE-98ED-D71EAB44A401}" type="sibTrans" cxnId="{CE5BD73D-AE19-424C-8549-72EDC6D70172}">
      <dgm:prSet/>
      <dgm:spPr/>
      <dgm:t>
        <a:bodyPr/>
        <a:lstStyle/>
        <a:p>
          <a:endParaRPr lang="en-CA"/>
        </a:p>
      </dgm:t>
    </dgm:pt>
    <dgm:pt modelId="{9682CEF3-C92B-4D16-BAE2-2725D798CF3A}">
      <dgm:prSet/>
      <dgm:spPr/>
      <dgm:t>
        <a:bodyPr/>
        <a:lstStyle/>
        <a:p>
          <a:r>
            <a:rPr lang="en-US" dirty="0"/>
            <a:t>Discussion</a:t>
          </a:r>
        </a:p>
      </dgm:t>
    </dgm:pt>
    <dgm:pt modelId="{61152EC3-C795-45A9-B9D1-34D51FC342C8}" type="parTrans" cxnId="{A12FFDCB-CF7F-403E-860D-B2D902944131}">
      <dgm:prSet/>
      <dgm:spPr/>
      <dgm:t>
        <a:bodyPr/>
        <a:lstStyle/>
        <a:p>
          <a:endParaRPr lang="en-CA"/>
        </a:p>
      </dgm:t>
    </dgm:pt>
    <dgm:pt modelId="{6C0871C2-AF49-4F1B-A300-ED037245EA3F}" type="sibTrans" cxnId="{A12FFDCB-CF7F-403E-860D-B2D902944131}">
      <dgm:prSet/>
      <dgm:spPr/>
      <dgm:t>
        <a:bodyPr/>
        <a:lstStyle/>
        <a:p>
          <a:endParaRPr lang="en-CA"/>
        </a:p>
      </dgm:t>
    </dgm:pt>
    <dgm:pt modelId="{89C8770B-68AF-4E38-8C06-5701F79CC34D}">
      <dgm:prSet/>
      <dgm:spPr/>
      <dgm:t>
        <a:bodyPr/>
        <a:lstStyle/>
        <a:p>
          <a:r>
            <a:rPr lang="en-CA" dirty="0"/>
            <a:t>Anchor subconscious learning in conscious state.</a:t>
          </a:r>
        </a:p>
      </dgm:t>
    </dgm:pt>
    <dgm:pt modelId="{002DDBBF-9355-4106-867E-397C190520C4}" type="parTrans" cxnId="{C02D87CC-EB4B-45C4-9910-8501F3DB33D1}">
      <dgm:prSet/>
      <dgm:spPr/>
      <dgm:t>
        <a:bodyPr/>
        <a:lstStyle/>
        <a:p>
          <a:endParaRPr lang="en-CA"/>
        </a:p>
      </dgm:t>
    </dgm:pt>
    <dgm:pt modelId="{56A984AA-9BC0-4383-B813-93876F537289}" type="sibTrans" cxnId="{C02D87CC-EB4B-45C4-9910-8501F3DB33D1}">
      <dgm:prSet/>
      <dgm:spPr/>
      <dgm:t>
        <a:bodyPr/>
        <a:lstStyle/>
        <a:p>
          <a:endParaRPr lang="en-CA"/>
        </a:p>
      </dgm:t>
    </dgm:pt>
    <dgm:pt modelId="{CBAD2A8E-A3EB-47EE-AB07-0EB78A6C5419}" type="pres">
      <dgm:prSet presAssocID="{78C923FE-C3AD-48B7-8BE3-4A8987035DFA}" presName="Name0" presStyleCnt="0">
        <dgm:presLayoutVars>
          <dgm:dir/>
          <dgm:animLvl val="lvl"/>
          <dgm:resizeHandles val="exact"/>
        </dgm:presLayoutVars>
      </dgm:prSet>
      <dgm:spPr/>
    </dgm:pt>
    <dgm:pt modelId="{17340E44-5EE3-48C5-99A1-E29FAE0AD162}" type="pres">
      <dgm:prSet presAssocID="{8DC1BDF9-DCA0-4F13-B5A4-9729154EEA22}" presName="linNode" presStyleCnt="0"/>
      <dgm:spPr/>
    </dgm:pt>
    <dgm:pt modelId="{EE4E2353-607B-4B16-90DC-923C97AE5B9F}" type="pres">
      <dgm:prSet presAssocID="{8DC1BDF9-DCA0-4F13-B5A4-9729154EEA22}" presName="parentText" presStyleLbl="alignNode1" presStyleIdx="0" presStyleCnt="6">
        <dgm:presLayoutVars>
          <dgm:chMax val="1"/>
          <dgm:bulletEnabled/>
        </dgm:presLayoutVars>
      </dgm:prSet>
      <dgm:spPr/>
    </dgm:pt>
    <dgm:pt modelId="{BDDBF7AC-AC85-46B1-907D-19BDB86908F0}" type="pres">
      <dgm:prSet presAssocID="{8DC1BDF9-DCA0-4F13-B5A4-9729154EEA22}" presName="descendantText" presStyleLbl="alignAccFollowNode1" presStyleIdx="0" presStyleCnt="6">
        <dgm:presLayoutVars>
          <dgm:bulletEnabled/>
        </dgm:presLayoutVars>
      </dgm:prSet>
      <dgm:spPr/>
    </dgm:pt>
    <dgm:pt modelId="{C26A2747-D4E7-47E3-9B90-3C4626ACF645}" type="pres">
      <dgm:prSet presAssocID="{BC1A091E-E36C-4D9C-8323-EC776B58710A}" presName="sp" presStyleCnt="0"/>
      <dgm:spPr/>
    </dgm:pt>
    <dgm:pt modelId="{92F90920-55FD-4C2A-A81F-BD80624F88B5}" type="pres">
      <dgm:prSet presAssocID="{0FD78D20-D118-4E56-80EE-E54B1EE487B7}" presName="linNode" presStyleCnt="0"/>
      <dgm:spPr/>
    </dgm:pt>
    <dgm:pt modelId="{C7F7DBA3-2ED5-4B93-BF67-4BD5B6B3783F}" type="pres">
      <dgm:prSet presAssocID="{0FD78D20-D118-4E56-80EE-E54B1EE487B7}" presName="parentText" presStyleLbl="alignNode1" presStyleIdx="1" presStyleCnt="6">
        <dgm:presLayoutVars>
          <dgm:chMax val="1"/>
          <dgm:bulletEnabled/>
        </dgm:presLayoutVars>
      </dgm:prSet>
      <dgm:spPr/>
    </dgm:pt>
    <dgm:pt modelId="{2EBA78DB-381B-4308-BF20-9EF7C9DBB55C}" type="pres">
      <dgm:prSet presAssocID="{0FD78D20-D118-4E56-80EE-E54B1EE487B7}" presName="descendantText" presStyleLbl="alignAccFollowNode1" presStyleIdx="1" presStyleCnt="6">
        <dgm:presLayoutVars>
          <dgm:bulletEnabled/>
        </dgm:presLayoutVars>
      </dgm:prSet>
      <dgm:spPr/>
    </dgm:pt>
    <dgm:pt modelId="{D56913B1-3C4B-4C71-AB37-E1890B65D429}" type="pres">
      <dgm:prSet presAssocID="{9064023B-FE72-4C13-8181-C45A895898F2}" presName="sp" presStyleCnt="0"/>
      <dgm:spPr/>
    </dgm:pt>
    <dgm:pt modelId="{B6B916FC-6053-4204-A4C8-C623469BD11B}" type="pres">
      <dgm:prSet presAssocID="{68887A36-27AF-4CC4-B3D8-9C2A32090B03}" presName="linNode" presStyleCnt="0"/>
      <dgm:spPr/>
    </dgm:pt>
    <dgm:pt modelId="{9FAD1F0F-661D-4131-8F04-1858EB158135}" type="pres">
      <dgm:prSet presAssocID="{68887A36-27AF-4CC4-B3D8-9C2A32090B03}" presName="parentText" presStyleLbl="alignNode1" presStyleIdx="2" presStyleCnt="6">
        <dgm:presLayoutVars>
          <dgm:chMax val="1"/>
          <dgm:bulletEnabled/>
        </dgm:presLayoutVars>
      </dgm:prSet>
      <dgm:spPr/>
    </dgm:pt>
    <dgm:pt modelId="{E9892261-0E53-440E-81F1-02E18D4673C8}" type="pres">
      <dgm:prSet presAssocID="{68887A36-27AF-4CC4-B3D8-9C2A32090B03}" presName="descendantText" presStyleLbl="alignAccFollowNode1" presStyleIdx="2" presStyleCnt="6">
        <dgm:presLayoutVars>
          <dgm:bulletEnabled/>
        </dgm:presLayoutVars>
      </dgm:prSet>
      <dgm:spPr/>
    </dgm:pt>
    <dgm:pt modelId="{EFA5DD07-0B48-4200-A8E8-7786C23EA368}" type="pres">
      <dgm:prSet presAssocID="{2CFC86AB-D00B-425F-A803-DFFB41D49C09}" presName="sp" presStyleCnt="0"/>
      <dgm:spPr/>
    </dgm:pt>
    <dgm:pt modelId="{C171C20A-24CF-4E68-B8E9-F66EBAE93ABF}" type="pres">
      <dgm:prSet presAssocID="{32D603C6-A5DA-4A6E-A564-4906CA619487}" presName="linNode" presStyleCnt="0"/>
      <dgm:spPr/>
    </dgm:pt>
    <dgm:pt modelId="{C41DF877-7A5B-441A-B753-ACD0CAC2FD13}" type="pres">
      <dgm:prSet presAssocID="{32D603C6-A5DA-4A6E-A564-4906CA619487}" presName="parentText" presStyleLbl="alignNode1" presStyleIdx="3" presStyleCnt="6">
        <dgm:presLayoutVars>
          <dgm:chMax val="1"/>
          <dgm:bulletEnabled/>
        </dgm:presLayoutVars>
      </dgm:prSet>
      <dgm:spPr/>
    </dgm:pt>
    <dgm:pt modelId="{5F24EB0A-8E96-49FC-9CEF-967F0B12E4D7}" type="pres">
      <dgm:prSet presAssocID="{32D603C6-A5DA-4A6E-A564-4906CA619487}" presName="descendantText" presStyleLbl="alignAccFollowNode1" presStyleIdx="3" presStyleCnt="6">
        <dgm:presLayoutVars>
          <dgm:bulletEnabled/>
        </dgm:presLayoutVars>
      </dgm:prSet>
      <dgm:spPr/>
    </dgm:pt>
    <dgm:pt modelId="{D0C62644-42FB-4BC4-B5FD-C47CCF6F85EB}" type="pres">
      <dgm:prSet presAssocID="{E33B202E-F3F3-487A-ADC2-B7FE5D36E6C2}" presName="sp" presStyleCnt="0"/>
      <dgm:spPr/>
    </dgm:pt>
    <dgm:pt modelId="{29049887-5D3E-4574-85A0-B431B201EF1C}" type="pres">
      <dgm:prSet presAssocID="{AB09E4BC-7C0E-421B-B012-056FAE16B60C}" presName="linNode" presStyleCnt="0"/>
      <dgm:spPr/>
    </dgm:pt>
    <dgm:pt modelId="{A1985DD8-2534-466B-AA5E-41EA3FB9EE7F}" type="pres">
      <dgm:prSet presAssocID="{AB09E4BC-7C0E-421B-B012-056FAE16B60C}" presName="parentText" presStyleLbl="alignNode1" presStyleIdx="4" presStyleCnt="6">
        <dgm:presLayoutVars>
          <dgm:chMax val="1"/>
          <dgm:bulletEnabled/>
        </dgm:presLayoutVars>
      </dgm:prSet>
      <dgm:spPr/>
    </dgm:pt>
    <dgm:pt modelId="{9F74808B-4FDF-4710-9468-C7964AF93D9A}" type="pres">
      <dgm:prSet presAssocID="{AB09E4BC-7C0E-421B-B012-056FAE16B60C}" presName="descendantText" presStyleLbl="alignAccFollowNode1" presStyleIdx="4" presStyleCnt="6">
        <dgm:presLayoutVars>
          <dgm:bulletEnabled/>
        </dgm:presLayoutVars>
      </dgm:prSet>
      <dgm:spPr/>
    </dgm:pt>
    <dgm:pt modelId="{F7033786-E0AC-4EBA-B687-67E05AAFC3E8}" type="pres">
      <dgm:prSet presAssocID="{802B67FA-ED13-48D7-94C0-717A1B283397}" presName="sp" presStyleCnt="0"/>
      <dgm:spPr/>
    </dgm:pt>
    <dgm:pt modelId="{C24EA792-E699-4DFD-8FC7-12E6487D51CD}" type="pres">
      <dgm:prSet presAssocID="{9682CEF3-C92B-4D16-BAE2-2725D798CF3A}" presName="linNode" presStyleCnt="0"/>
      <dgm:spPr/>
    </dgm:pt>
    <dgm:pt modelId="{59A4870E-60BD-4AB4-A865-642BA934CC7C}" type="pres">
      <dgm:prSet presAssocID="{9682CEF3-C92B-4D16-BAE2-2725D798CF3A}" presName="parentText" presStyleLbl="alignNode1" presStyleIdx="5" presStyleCnt="6">
        <dgm:presLayoutVars>
          <dgm:chMax val="1"/>
          <dgm:bulletEnabled/>
        </dgm:presLayoutVars>
      </dgm:prSet>
      <dgm:spPr/>
    </dgm:pt>
    <dgm:pt modelId="{584E7C20-D04D-4FF3-BBE9-548F0E234358}" type="pres">
      <dgm:prSet presAssocID="{9682CEF3-C92B-4D16-BAE2-2725D798CF3A}" presName="descendantText" presStyleLbl="alignAccFollowNode1" presStyleIdx="5" presStyleCnt="6">
        <dgm:presLayoutVars>
          <dgm:bulletEnabled/>
        </dgm:presLayoutVars>
      </dgm:prSet>
      <dgm:spPr/>
    </dgm:pt>
  </dgm:ptLst>
  <dgm:cxnLst>
    <dgm:cxn modelId="{285DC10C-BFA0-48ED-BFD8-69E34D071338}" type="presOf" srcId="{57846617-8791-441B-A0A1-4BAEEA0A607A}" destId="{2EBA78DB-381B-4308-BF20-9EF7C9DBB55C}" srcOrd="0" destOrd="0" presId="urn:microsoft.com/office/officeart/2016/7/layout/VerticalSolidActionList"/>
    <dgm:cxn modelId="{6A5DEF16-F67D-416A-9966-ADED54737CBA}" srcId="{78C923FE-C3AD-48B7-8BE3-4A8987035DFA}" destId="{AB09E4BC-7C0E-421B-B012-056FAE16B60C}" srcOrd="4" destOrd="0" parTransId="{B1EBE8F9-357F-4C92-B685-A617599A1251}" sibTransId="{802B67FA-ED13-48D7-94C0-717A1B283397}"/>
    <dgm:cxn modelId="{A970E91E-013C-48B9-BAD6-611E0D7F158C}" srcId="{68887A36-27AF-4CC4-B3D8-9C2A32090B03}" destId="{EBAA867A-072D-47D5-B6FA-AD427D3C2431}" srcOrd="0" destOrd="0" parTransId="{E5B11E77-9D08-4E11-A897-C562C4AE3F43}" sibTransId="{41C67BF3-6BED-40B4-91AF-DAC4B0BA7F00}"/>
    <dgm:cxn modelId="{454BE136-6BF5-4FB8-902D-93C91F010A53}" srcId="{78C923FE-C3AD-48B7-8BE3-4A8987035DFA}" destId="{0FD78D20-D118-4E56-80EE-E54B1EE487B7}" srcOrd="1" destOrd="0" parTransId="{29233985-E4D1-4261-AD63-27C2413BF745}" sibTransId="{9064023B-FE72-4C13-8181-C45A895898F2}"/>
    <dgm:cxn modelId="{CE5BD73D-AE19-424C-8549-72EDC6D70172}" srcId="{32D603C6-A5DA-4A6E-A564-4906CA619487}" destId="{2642A030-C3D2-46D0-9375-5ADB49F344C7}" srcOrd="0" destOrd="0" parTransId="{449DA25D-8A71-4C7F-9518-6AAEF65A59E7}" sibTransId="{F270C7CC-89E2-44FE-98ED-D71EAB44A401}"/>
    <dgm:cxn modelId="{B41A7B5D-4FA3-478B-8195-CAFA62D66973}" type="presOf" srcId="{68887A36-27AF-4CC4-B3D8-9C2A32090B03}" destId="{9FAD1F0F-661D-4131-8F04-1858EB158135}" srcOrd="0" destOrd="0" presId="urn:microsoft.com/office/officeart/2016/7/layout/VerticalSolidActionList"/>
    <dgm:cxn modelId="{5224D667-909B-41EE-9A2B-49A37E7C4A91}" srcId="{78C923FE-C3AD-48B7-8BE3-4A8987035DFA}" destId="{8DC1BDF9-DCA0-4F13-B5A4-9729154EEA22}" srcOrd="0" destOrd="0" parTransId="{FCB4E1C6-6098-4B52-8C9A-6BE7B0349737}" sibTransId="{BC1A091E-E36C-4D9C-8323-EC776B58710A}"/>
    <dgm:cxn modelId="{3D653573-790E-481E-AA06-965D2B21804D}" type="presOf" srcId="{D20E22DD-8C31-4FD3-91FC-A7EC7DC74DEA}" destId="{BDDBF7AC-AC85-46B1-907D-19BDB86908F0}" srcOrd="0" destOrd="0" presId="urn:microsoft.com/office/officeart/2016/7/layout/VerticalSolidActionList"/>
    <dgm:cxn modelId="{5E42C759-E384-4CE6-A3F4-C7D147758D2E}" srcId="{0FD78D20-D118-4E56-80EE-E54B1EE487B7}" destId="{57846617-8791-441B-A0A1-4BAEEA0A607A}" srcOrd="0" destOrd="0" parTransId="{3B33FBA7-C7DF-4106-8CA8-91C0C2C9818C}" sibTransId="{3C526E39-14C9-40C8-B1CF-2CBBC56F1EA5}"/>
    <dgm:cxn modelId="{98FEE088-45F1-4A65-B785-135F749AC3ED}" srcId="{8DC1BDF9-DCA0-4F13-B5A4-9729154EEA22}" destId="{D20E22DD-8C31-4FD3-91FC-A7EC7DC74DEA}" srcOrd="0" destOrd="0" parTransId="{3C7F2AB6-F678-49E3-8FE0-45FD85B2520A}" sibTransId="{7588CDFB-7984-423D-BBE9-ADA65995DEF2}"/>
    <dgm:cxn modelId="{464DF38D-AA82-4245-B940-7025E66D650D}" srcId="{78C923FE-C3AD-48B7-8BE3-4A8987035DFA}" destId="{32D603C6-A5DA-4A6E-A564-4906CA619487}" srcOrd="3" destOrd="0" parTransId="{A890DA7F-B818-449E-AF75-A509516CF8C2}" sibTransId="{E33B202E-F3F3-487A-ADC2-B7FE5D36E6C2}"/>
    <dgm:cxn modelId="{8CB77F93-305E-48EE-A7CC-80E4B5522DD9}" type="presOf" srcId="{78C923FE-C3AD-48B7-8BE3-4A8987035DFA}" destId="{CBAD2A8E-A3EB-47EE-AB07-0EB78A6C5419}" srcOrd="0" destOrd="0" presId="urn:microsoft.com/office/officeart/2016/7/layout/VerticalSolidActionList"/>
    <dgm:cxn modelId="{961715A3-B8DD-4957-AB0B-21921A60609B}" type="presOf" srcId="{AB09E4BC-7C0E-421B-B012-056FAE16B60C}" destId="{A1985DD8-2534-466B-AA5E-41EA3FB9EE7F}" srcOrd="0" destOrd="0" presId="urn:microsoft.com/office/officeart/2016/7/layout/VerticalSolidActionList"/>
    <dgm:cxn modelId="{15DB9EB4-057A-4B2A-B508-0F323269CC43}" type="presOf" srcId="{37107DCC-DB40-4641-8831-6D9D7F8755BC}" destId="{9F74808B-4FDF-4710-9468-C7964AF93D9A}" srcOrd="0" destOrd="0" presId="urn:microsoft.com/office/officeart/2016/7/layout/VerticalSolidActionList"/>
    <dgm:cxn modelId="{18B5B8BE-BCBC-4FB7-AA60-FB10178FAB8C}" type="presOf" srcId="{EBAA867A-072D-47D5-B6FA-AD427D3C2431}" destId="{E9892261-0E53-440E-81F1-02E18D4673C8}" srcOrd="0" destOrd="0" presId="urn:microsoft.com/office/officeart/2016/7/layout/VerticalSolidActionList"/>
    <dgm:cxn modelId="{8A8A39CA-BF80-405E-A295-0C328092B2FD}" type="presOf" srcId="{9682CEF3-C92B-4D16-BAE2-2725D798CF3A}" destId="{59A4870E-60BD-4AB4-A865-642BA934CC7C}" srcOrd="0" destOrd="0" presId="urn:microsoft.com/office/officeart/2016/7/layout/VerticalSolidActionList"/>
    <dgm:cxn modelId="{A12FFDCB-CF7F-403E-860D-B2D902944131}" srcId="{78C923FE-C3AD-48B7-8BE3-4A8987035DFA}" destId="{9682CEF3-C92B-4D16-BAE2-2725D798CF3A}" srcOrd="5" destOrd="0" parTransId="{61152EC3-C795-45A9-B9D1-34D51FC342C8}" sibTransId="{6C0871C2-AF49-4F1B-A300-ED037245EA3F}"/>
    <dgm:cxn modelId="{C02D87CC-EB4B-45C4-9910-8501F3DB33D1}" srcId="{9682CEF3-C92B-4D16-BAE2-2725D798CF3A}" destId="{89C8770B-68AF-4E38-8C06-5701F79CC34D}" srcOrd="0" destOrd="0" parTransId="{002DDBBF-9355-4106-867E-397C190520C4}" sibTransId="{56A984AA-9BC0-4383-B813-93876F537289}"/>
    <dgm:cxn modelId="{702F47E4-A99E-4E28-9F4E-6127E57C8A60}" type="presOf" srcId="{32D603C6-A5DA-4A6E-A564-4906CA619487}" destId="{C41DF877-7A5B-441A-B753-ACD0CAC2FD13}" srcOrd="0" destOrd="0" presId="urn:microsoft.com/office/officeart/2016/7/layout/VerticalSolidActionList"/>
    <dgm:cxn modelId="{26F057E7-361A-4BA0-9AE3-0C4A2894109F}" type="presOf" srcId="{89C8770B-68AF-4E38-8C06-5701F79CC34D}" destId="{584E7C20-D04D-4FF3-BBE9-548F0E234358}" srcOrd="0" destOrd="0" presId="urn:microsoft.com/office/officeart/2016/7/layout/VerticalSolidActionList"/>
    <dgm:cxn modelId="{967CEBE9-788D-4FFE-8D1B-14269496A294}" srcId="{AB09E4BC-7C0E-421B-B012-056FAE16B60C}" destId="{37107DCC-DB40-4641-8831-6D9D7F8755BC}" srcOrd="0" destOrd="0" parTransId="{2A9ABC20-8C80-4971-BF0C-7DAE041DF5DA}" sibTransId="{FA39233B-8D90-4876-B400-C83248902BCD}"/>
    <dgm:cxn modelId="{B5C1CDEE-8F72-4FEA-8C51-04516EA8E296}" srcId="{78C923FE-C3AD-48B7-8BE3-4A8987035DFA}" destId="{68887A36-27AF-4CC4-B3D8-9C2A32090B03}" srcOrd="2" destOrd="0" parTransId="{D0DD2876-BF88-4490-B108-E909CDE85332}" sibTransId="{2CFC86AB-D00B-425F-A803-DFFB41D49C09}"/>
    <dgm:cxn modelId="{D5DEBCF1-D0EF-41C6-9525-73F1968A3006}" type="presOf" srcId="{8DC1BDF9-DCA0-4F13-B5A4-9729154EEA22}" destId="{EE4E2353-607B-4B16-90DC-923C97AE5B9F}" srcOrd="0" destOrd="0" presId="urn:microsoft.com/office/officeart/2016/7/layout/VerticalSolidActionList"/>
    <dgm:cxn modelId="{4220CBF4-738C-432B-80AA-6D10EE6BFE28}" type="presOf" srcId="{2642A030-C3D2-46D0-9375-5ADB49F344C7}" destId="{5F24EB0A-8E96-49FC-9CEF-967F0B12E4D7}" srcOrd="0" destOrd="0" presId="urn:microsoft.com/office/officeart/2016/7/layout/VerticalSolidActionList"/>
    <dgm:cxn modelId="{0486DAF4-F164-4A7D-858F-305EEE7E41BC}" type="presOf" srcId="{0FD78D20-D118-4E56-80EE-E54B1EE487B7}" destId="{C7F7DBA3-2ED5-4B93-BF67-4BD5B6B3783F}" srcOrd="0" destOrd="0" presId="urn:microsoft.com/office/officeart/2016/7/layout/VerticalSolidActionList"/>
    <dgm:cxn modelId="{6F903888-8424-443E-B87E-705B790FAF64}" type="presParOf" srcId="{CBAD2A8E-A3EB-47EE-AB07-0EB78A6C5419}" destId="{17340E44-5EE3-48C5-99A1-E29FAE0AD162}" srcOrd="0" destOrd="0" presId="urn:microsoft.com/office/officeart/2016/7/layout/VerticalSolidActionList"/>
    <dgm:cxn modelId="{5382C7D6-651A-4120-BC72-1A51F9B850DA}" type="presParOf" srcId="{17340E44-5EE3-48C5-99A1-E29FAE0AD162}" destId="{EE4E2353-607B-4B16-90DC-923C97AE5B9F}" srcOrd="0" destOrd="0" presId="urn:microsoft.com/office/officeart/2016/7/layout/VerticalSolidActionList"/>
    <dgm:cxn modelId="{446F9112-179C-466D-81A9-2285BA2D543B}" type="presParOf" srcId="{17340E44-5EE3-48C5-99A1-E29FAE0AD162}" destId="{BDDBF7AC-AC85-46B1-907D-19BDB86908F0}" srcOrd="1" destOrd="0" presId="urn:microsoft.com/office/officeart/2016/7/layout/VerticalSolidActionList"/>
    <dgm:cxn modelId="{81658E54-5498-481F-80EF-4FE46D3A8AD3}" type="presParOf" srcId="{CBAD2A8E-A3EB-47EE-AB07-0EB78A6C5419}" destId="{C26A2747-D4E7-47E3-9B90-3C4626ACF645}" srcOrd="1" destOrd="0" presId="urn:microsoft.com/office/officeart/2016/7/layout/VerticalSolidActionList"/>
    <dgm:cxn modelId="{321AEA68-A3AD-42C2-B45C-0450BF3F61E0}" type="presParOf" srcId="{CBAD2A8E-A3EB-47EE-AB07-0EB78A6C5419}" destId="{92F90920-55FD-4C2A-A81F-BD80624F88B5}" srcOrd="2" destOrd="0" presId="urn:microsoft.com/office/officeart/2016/7/layout/VerticalSolidActionList"/>
    <dgm:cxn modelId="{08F7F5E9-1FB9-4ACE-BFC7-B11A33B72D7A}" type="presParOf" srcId="{92F90920-55FD-4C2A-A81F-BD80624F88B5}" destId="{C7F7DBA3-2ED5-4B93-BF67-4BD5B6B3783F}" srcOrd="0" destOrd="0" presId="urn:microsoft.com/office/officeart/2016/7/layout/VerticalSolidActionList"/>
    <dgm:cxn modelId="{29D37413-4486-4BA1-8AC6-E50A5FE62D10}" type="presParOf" srcId="{92F90920-55FD-4C2A-A81F-BD80624F88B5}" destId="{2EBA78DB-381B-4308-BF20-9EF7C9DBB55C}" srcOrd="1" destOrd="0" presId="urn:microsoft.com/office/officeart/2016/7/layout/VerticalSolidActionList"/>
    <dgm:cxn modelId="{BA43AB3A-44E1-44F8-B4AC-5DE7664EBAFE}" type="presParOf" srcId="{CBAD2A8E-A3EB-47EE-AB07-0EB78A6C5419}" destId="{D56913B1-3C4B-4C71-AB37-E1890B65D429}" srcOrd="3" destOrd="0" presId="urn:microsoft.com/office/officeart/2016/7/layout/VerticalSolidActionList"/>
    <dgm:cxn modelId="{EFE01B03-7D7D-4B9E-A43D-B4DC35FA46EB}" type="presParOf" srcId="{CBAD2A8E-A3EB-47EE-AB07-0EB78A6C5419}" destId="{B6B916FC-6053-4204-A4C8-C623469BD11B}" srcOrd="4" destOrd="0" presId="urn:microsoft.com/office/officeart/2016/7/layout/VerticalSolidActionList"/>
    <dgm:cxn modelId="{88CF9ED9-8CBA-46CD-9700-78903AA3F9C4}" type="presParOf" srcId="{B6B916FC-6053-4204-A4C8-C623469BD11B}" destId="{9FAD1F0F-661D-4131-8F04-1858EB158135}" srcOrd="0" destOrd="0" presId="urn:microsoft.com/office/officeart/2016/7/layout/VerticalSolidActionList"/>
    <dgm:cxn modelId="{7C2A147C-A126-4F14-8BA7-C0FB28F0EA62}" type="presParOf" srcId="{B6B916FC-6053-4204-A4C8-C623469BD11B}" destId="{E9892261-0E53-440E-81F1-02E18D4673C8}" srcOrd="1" destOrd="0" presId="urn:microsoft.com/office/officeart/2016/7/layout/VerticalSolidActionList"/>
    <dgm:cxn modelId="{300AB3AA-F5AC-441E-B2D9-E02ABC6D17F1}" type="presParOf" srcId="{CBAD2A8E-A3EB-47EE-AB07-0EB78A6C5419}" destId="{EFA5DD07-0B48-4200-A8E8-7786C23EA368}" srcOrd="5" destOrd="0" presId="urn:microsoft.com/office/officeart/2016/7/layout/VerticalSolidActionList"/>
    <dgm:cxn modelId="{BC402798-ECBC-46D9-995D-4873D6A3CCB6}" type="presParOf" srcId="{CBAD2A8E-A3EB-47EE-AB07-0EB78A6C5419}" destId="{C171C20A-24CF-4E68-B8E9-F66EBAE93ABF}" srcOrd="6" destOrd="0" presId="urn:microsoft.com/office/officeart/2016/7/layout/VerticalSolidActionList"/>
    <dgm:cxn modelId="{4CBC51C3-B18A-4255-A3C2-615D5E76E78B}" type="presParOf" srcId="{C171C20A-24CF-4E68-B8E9-F66EBAE93ABF}" destId="{C41DF877-7A5B-441A-B753-ACD0CAC2FD13}" srcOrd="0" destOrd="0" presId="urn:microsoft.com/office/officeart/2016/7/layout/VerticalSolidActionList"/>
    <dgm:cxn modelId="{315F2A26-F34E-43BD-A33B-EC547BAF9640}" type="presParOf" srcId="{C171C20A-24CF-4E68-B8E9-F66EBAE93ABF}" destId="{5F24EB0A-8E96-49FC-9CEF-967F0B12E4D7}" srcOrd="1" destOrd="0" presId="urn:microsoft.com/office/officeart/2016/7/layout/VerticalSolidActionList"/>
    <dgm:cxn modelId="{F1DB91FB-CF1C-46F1-BCCB-B188741C8519}" type="presParOf" srcId="{CBAD2A8E-A3EB-47EE-AB07-0EB78A6C5419}" destId="{D0C62644-42FB-4BC4-B5FD-C47CCF6F85EB}" srcOrd="7" destOrd="0" presId="urn:microsoft.com/office/officeart/2016/7/layout/VerticalSolidActionList"/>
    <dgm:cxn modelId="{7A80BDAB-D9C4-4D5C-815B-078740276D1B}" type="presParOf" srcId="{CBAD2A8E-A3EB-47EE-AB07-0EB78A6C5419}" destId="{29049887-5D3E-4574-85A0-B431B201EF1C}" srcOrd="8" destOrd="0" presId="urn:microsoft.com/office/officeart/2016/7/layout/VerticalSolidActionList"/>
    <dgm:cxn modelId="{C517A097-2C52-4AB6-95FF-DABF666A1365}" type="presParOf" srcId="{29049887-5D3E-4574-85A0-B431B201EF1C}" destId="{A1985DD8-2534-466B-AA5E-41EA3FB9EE7F}" srcOrd="0" destOrd="0" presId="urn:microsoft.com/office/officeart/2016/7/layout/VerticalSolidActionList"/>
    <dgm:cxn modelId="{76A48159-2D54-4038-AEDE-E01E94BA29FD}" type="presParOf" srcId="{29049887-5D3E-4574-85A0-B431B201EF1C}" destId="{9F74808B-4FDF-4710-9468-C7964AF93D9A}" srcOrd="1" destOrd="0" presId="urn:microsoft.com/office/officeart/2016/7/layout/VerticalSolidActionList"/>
    <dgm:cxn modelId="{70C8B0E3-BC17-4DE5-8E22-74677E6633F6}" type="presParOf" srcId="{CBAD2A8E-A3EB-47EE-AB07-0EB78A6C5419}" destId="{F7033786-E0AC-4EBA-B687-67E05AAFC3E8}" srcOrd="9" destOrd="0" presId="urn:microsoft.com/office/officeart/2016/7/layout/VerticalSolidActionList"/>
    <dgm:cxn modelId="{8A164860-6438-4BCA-9851-06BB3FBBB418}" type="presParOf" srcId="{CBAD2A8E-A3EB-47EE-AB07-0EB78A6C5419}" destId="{C24EA792-E699-4DFD-8FC7-12E6487D51CD}" srcOrd="10" destOrd="0" presId="urn:microsoft.com/office/officeart/2016/7/layout/VerticalSolidActionList"/>
    <dgm:cxn modelId="{24FF3BA3-A2DB-4B5D-8B11-985427B3743B}" type="presParOf" srcId="{C24EA792-E699-4DFD-8FC7-12E6487D51CD}" destId="{59A4870E-60BD-4AB4-A865-642BA934CC7C}" srcOrd="0" destOrd="0" presId="urn:microsoft.com/office/officeart/2016/7/layout/VerticalSolidActionList"/>
    <dgm:cxn modelId="{61DDC028-8182-4C10-9078-B5CDBA6A4921}" type="presParOf" srcId="{C24EA792-E699-4DFD-8FC7-12E6487D51CD}" destId="{584E7C20-D04D-4FF3-BBE9-548F0E234358}"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F73F08-036E-41C0-BB61-D4A36D35CF73}"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90E7454-DB9C-4CDB-BAAF-84F2797E56E9}">
      <dgm:prSet/>
      <dgm:spPr/>
      <dgm:t>
        <a:bodyPr/>
        <a:lstStyle/>
        <a:p>
          <a:pPr>
            <a:lnSpc>
              <a:spcPct val="100000"/>
            </a:lnSpc>
          </a:pPr>
          <a:r>
            <a:rPr lang="en-US" dirty="0"/>
            <a:t>The brain does not know the difference between rehearsal and actually carrying out the behavior.</a:t>
          </a:r>
        </a:p>
      </dgm:t>
    </dgm:pt>
    <dgm:pt modelId="{35021E01-3FE3-46F8-8C4C-3BDCC6F8F23D}" type="parTrans" cxnId="{225F460D-EB91-4831-82FE-6E0ACCFD957B}">
      <dgm:prSet/>
      <dgm:spPr/>
      <dgm:t>
        <a:bodyPr/>
        <a:lstStyle/>
        <a:p>
          <a:endParaRPr lang="en-US"/>
        </a:p>
      </dgm:t>
    </dgm:pt>
    <dgm:pt modelId="{D90BE4C5-C0BC-4FDC-A8F5-04A1E415B3A8}" type="sibTrans" cxnId="{225F460D-EB91-4831-82FE-6E0ACCFD957B}">
      <dgm:prSet/>
      <dgm:spPr/>
      <dgm:t>
        <a:bodyPr/>
        <a:lstStyle/>
        <a:p>
          <a:endParaRPr lang="en-US"/>
        </a:p>
      </dgm:t>
    </dgm:pt>
    <dgm:pt modelId="{770E6AEA-BFA9-4D38-9852-E87D6BD9239D}">
      <dgm:prSet/>
      <dgm:spPr/>
      <dgm:t>
        <a:bodyPr/>
        <a:lstStyle/>
        <a:p>
          <a:pPr>
            <a:lnSpc>
              <a:spcPct val="100000"/>
            </a:lnSpc>
          </a:pPr>
          <a:r>
            <a:rPr lang="en-US"/>
            <a:t>client imagines those situations that tend to produce anxiety or self-defeating behavior and then repeats positive coping statements or mentally rehearses more appropriate behavior.</a:t>
          </a:r>
        </a:p>
      </dgm:t>
    </dgm:pt>
    <dgm:pt modelId="{DA8980C9-8CBC-4497-9153-096D0E030E91}" type="parTrans" cxnId="{3FDA4E9C-D1F8-43FE-87D9-86CB26E8F464}">
      <dgm:prSet/>
      <dgm:spPr/>
      <dgm:t>
        <a:bodyPr/>
        <a:lstStyle/>
        <a:p>
          <a:endParaRPr lang="en-CA"/>
        </a:p>
      </dgm:t>
    </dgm:pt>
    <dgm:pt modelId="{830FE4AA-3FCF-4036-9AC4-7628D1F907E7}" type="sibTrans" cxnId="{3FDA4E9C-D1F8-43FE-87D9-86CB26E8F464}">
      <dgm:prSet/>
      <dgm:spPr/>
      <dgm:t>
        <a:bodyPr/>
        <a:lstStyle/>
        <a:p>
          <a:endParaRPr lang="en-CA"/>
        </a:p>
      </dgm:t>
    </dgm:pt>
    <dgm:pt modelId="{7767EA0E-2E0F-4791-A7A1-C9C6F824B692}">
      <dgm:prSet/>
      <dgm:spPr/>
      <dgm:t>
        <a:bodyPr/>
        <a:lstStyle/>
        <a:p>
          <a:pPr>
            <a:lnSpc>
              <a:spcPct val="100000"/>
            </a:lnSpc>
          </a:pPr>
          <a:r>
            <a:rPr lang="en-US"/>
            <a:t>Adapted from CBT Interventions List.</a:t>
          </a:r>
          <a:endParaRPr lang="en-CA"/>
        </a:p>
      </dgm:t>
    </dgm:pt>
    <dgm:pt modelId="{1D61137B-D66C-4DA4-A549-339F040B1F24}" type="parTrans" cxnId="{A2AC43BB-C6F4-43F7-A7E1-F5F0606F9C25}">
      <dgm:prSet/>
      <dgm:spPr/>
      <dgm:t>
        <a:bodyPr/>
        <a:lstStyle/>
        <a:p>
          <a:endParaRPr lang="en-CA"/>
        </a:p>
      </dgm:t>
    </dgm:pt>
    <dgm:pt modelId="{A16D2CBE-9B50-4C96-9FE0-05EA5FDF25A7}" type="sibTrans" cxnId="{A2AC43BB-C6F4-43F7-A7E1-F5F0606F9C25}">
      <dgm:prSet/>
      <dgm:spPr/>
      <dgm:t>
        <a:bodyPr/>
        <a:lstStyle/>
        <a:p>
          <a:endParaRPr lang="en-CA"/>
        </a:p>
      </dgm:t>
    </dgm:pt>
    <dgm:pt modelId="{B5FCD119-ED64-43F2-A137-93109904CF8E}">
      <dgm:prSet/>
      <dgm:spPr/>
      <dgm:t>
        <a:bodyPr/>
        <a:lstStyle/>
        <a:p>
          <a:pPr>
            <a:lnSpc>
              <a:spcPct val="100000"/>
            </a:lnSpc>
          </a:pPr>
          <a:r>
            <a:rPr lang="en-US"/>
            <a:t>In hypnosis, we role play what “should have” happened.</a:t>
          </a:r>
        </a:p>
      </dgm:t>
    </dgm:pt>
    <dgm:pt modelId="{F49FA528-D2A1-431C-8FBE-C76960A48EAF}" type="parTrans" cxnId="{D31118CE-BD1B-419F-9EAF-492C17426280}">
      <dgm:prSet/>
      <dgm:spPr/>
      <dgm:t>
        <a:bodyPr/>
        <a:lstStyle/>
        <a:p>
          <a:endParaRPr lang="en-CA"/>
        </a:p>
      </dgm:t>
    </dgm:pt>
    <dgm:pt modelId="{4935457A-BC4E-4E5D-B02E-6B6EA48ED9C4}" type="sibTrans" cxnId="{D31118CE-BD1B-419F-9EAF-492C17426280}">
      <dgm:prSet/>
      <dgm:spPr/>
      <dgm:t>
        <a:bodyPr/>
        <a:lstStyle/>
        <a:p>
          <a:endParaRPr lang="en-CA"/>
        </a:p>
      </dgm:t>
    </dgm:pt>
    <dgm:pt modelId="{1C9F6E98-9B9C-4CC1-B392-D452DF74457C}">
      <dgm:prSet/>
      <dgm:spPr/>
      <dgm:t>
        <a:bodyPr/>
        <a:lstStyle/>
        <a:p>
          <a:pPr>
            <a:lnSpc>
              <a:spcPct val="100000"/>
            </a:lnSpc>
          </a:pPr>
          <a:r>
            <a:rPr lang="en-US" dirty="0"/>
            <a:t>Result is a feeling of preparedness for future exposures and belief of a desired outcome.</a:t>
          </a:r>
        </a:p>
      </dgm:t>
    </dgm:pt>
    <dgm:pt modelId="{8C3D9656-F5B5-49B6-AB91-7543C3ADD618}" type="parTrans" cxnId="{EA85E5DD-D15B-4485-AC51-589EA242814B}">
      <dgm:prSet/>
      <dgm:spPr/>
      <dgm:t>
        <a:bodyPr/>
        <a:lstStyle/>
        <a:p>
          <a:endParaRPr lang="en-CA"/>
        </a:p>
      </dgm:t>
    </dgm:pt>
    <dgm:pt modelId="{6132B2C1-FC7A-475E-A3C6-3497AE8BCF29}" type="sibTrans" cxnId="{EA85E5DD-D15B-4485-AC51-589EA242814B}">
      <dgm:prSet/>
      <dgm:spPr/>
      <dgm:t>
        <a:bodyPr/>
        <a:lstStyle/>
        <a:p>
          <a:endParaRPr lang="en-CA"/>
        </a:p>
      </dgm:t>
    </dgm:pt>
    <dgm:pt modelId="{9774E93E-0940-497A-A358-E0F64D03BCCF}" type="pres">
      <dgm:prSet presAssocID="{83F73F08-036E-41C0-BB61-D4A36D35CF73}" presName="root" presStyleCnt="0">
        <dgm:presLayoutVars>
          <dgm:dir/>
          <dgm:resizeHandles val="exact"/>
        </dgm:presLayoutVars>
      </dgm:prSet>
      <dgm:spPr/>
    </dgm:pt>
    <dgm:pt modelId="{11F738F6-E9D3-4202-A6F0-44CA4A530E0D}" type="pres">
      <dgm:prSet presAssocID="{770E6AEA-BFA9-4D38-9852-E87D6BD9239D}" presName="compNode" presStyleCnt="0"/>
      <dgm:spPr/>
    </dgm:pt>
    <dgm:pt modelId="{44745931-659C-49C0-81B2-CF99DA1FA0FD}" type="pres">
      <dgm:prSet presAssocID="{770E6AEA-BFA9-4D38-9852-E87D6BD9239D}" presName="bgRect" presStyleLbl="bgShp" presStyleIdx="0" presStyleCnt="5"/>
      <dgm:spPr/>
    </dgm:pt>
    <dgm:pt modelId="{951ECE16-D26E-4CEE-86F7-225B118C37BE}" type="pres">
      <dgm:prSet presAssocID="{770E6AEA-BFA9-4D38-9852-E87D6BD9239D}"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ight And Left Brain with solid fill"/>
        </a:ext>
      </dgm:extLst>
    </dgm:pt>
    <dgm:pt modelId="{6A76FA20-9584-44C1-A9A2-4CF5BD43790D}" type="pres">
      <dgm:prSet presAssocID="{770E6AEA-BFA9-4D38-9852-E87D6BD9239D}" presName="spaceRect" presStyleCnt="0"/>
      <dgm:spPr/>
    </dgm:pt>
    <dgm:pt modelId="{2E68686C-09C7-4CB4-9DA8-9963FFBCF25B}" type="pres">
      <dgm:prSet presAssocID="{770E6AEA-BFA9-4D38-9852-E87D6BD9239D}" presName="parTx" presStyleLbl="revTx" presStyleIdx="0" presStyleCnt="5">
        <dgm:presLayoutVars>
          <dgm:chMax val="0"/>
          <dgm:chPref val="0"/>
        </dgm:presLayoutVars>
      </dgm:prSet>
      <dgm:spPr/>
    </dgm:pt>
    <dgm:pt modelId="{BB39D395-2ACB-4F76-9FBB-FC1BF3477B79}" type="pres">
      <dgm:prSet presAssocID="{830FE4AA-3FCF-4036-9AC4-7628D1F907E7}" presName="sibTrans" presStyleCnt="0"/>
      <dgm:spPr/>
    </dgm:pt>
    <dgm:pt modelId="{C722AB9C-1AFE-498A-A2F3-0309343C1CE4}" type="pres">
      <dgm:prSet presAssocID="{7767EA0E-2E0F-4791-A7A1-C9C6F824B692}" presName="compNode" presStyleCnt="0"/>
      <dgm:spPr/>
    </dgm:pt>
    <dgm:pt modelId="{1D901A5F-58C2-4BAB-9C5C-E8572683770A}" type="pres">
      <dgm:prSet presAssocID="{7767EA0E-2E0F-4791-A7A1-C9C6F824B692}" presName="bgRect" presStyleLbl="bgShp" presStyleIdx="1" presStyleCnt="5"/>
      <dgm:spPr/>
    </dgm:pt>
    <dgm:pt modelId="{2F4DC3F8-44E8-4C96-997B-9B2900905D12}" type="pres">
      <dgm:prSet presAssocID="{7767EA0E-2E0F-4791-A7A1-C9C6F824B69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996F800B-2346-4C0D-B5B1-5313A2BFC581}" type="pres">
      <dgm:prSet presAssocID="{7767EA0E-2E0F-4791-A7A1-C9C6F824B692}" presName="spaceRect" presStyleCnt="0"/>
      <dgm:spPr/>
    </dgm:pt>
    <dgm:pt modelId="{54D428F6-B221-438B-9A94-9F4D3F2C1944}" type="pres">
      <dgm:prSet presAssocID="{7767EA0E-2E0F-4791-A7A1-C9C6F824B692}" presName="parTx" presStyleLbl="revTx" presStyleIdx="1" presStyleCnt="5">
        <dgm:presLayoutVars>
          <dgm:chMax val="0"/>
          <dgm:chPref val="0"/>
        </dgm:presLayoutVars>
      </dgm:prSet>
      <dgm:spPr/>
    </dgm:pt>
    <dgm:pt modelId="{7E3FD770-D507-4E7C-8A71-A900A325E8BB}" type="pres">
      <dgm:prSet presAssocID="{A16D2CBE-9B50-4C96-9FE0-05EA5FDF25A7}" presName="sibTrans" presStyleCnt="0"/>
      <dgm:spPr/>
    </dgm:pt>
    <dgm:pt modelId="{06164F65-FCDD-4F89-AA6A-C21D9AC83B46}" type="pres">
      <dgm:prSet presAssocID="{B5FCD119-ED64-43F2-A137-93109904CF8E}" presName="compNode" presStyleCnt="0"/>
      <dgm:spPr/>
    </dgm:pt>
    <dgm:pt modelId="{0EE9BF49-2AC2-4C13-93F1-7BC52E2F5BED}" type="pres">
      <dgm:prSet presAssocID="{B5FCD119-ED64-43F2-A137-93109904CF8E}" presName="bgRect" presStyleLbl="bgShp" presStyleIdx="2" presStyleCnt="5"/>
      <dgm:spPr/>
    </dgm:pt>
    <dgm:pt modelId="{2208F789-864E-416F-A42F-55766DAEE23A}" type="pres">
      <dgm:prSet presAssocID="{B5FCD119-ED64-43F2-A137-93109904CF8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rama"/>
        </a:ext>
      </dgm:extLst>
    </dgm:pt>
    <dgm:pt modelId="{03068E03-90F4-4A51-8018-16304B084B8D}" type="pres">
      <dgm:prSet presAssocID="{B5FCD119-ED64-43F2-A137-93109904CF8E}" presName="spaceRect" presStyleCnt="0"/>
      <dgm:spPr/>
    </dgm:pt>
    <dgm:pt modelId="{1526442B-41CB-48DC-A247-501CFA91DBFC}" type="pres">
      <dgm:prSet presAssocID="{B5FCD119-ED64-43F2-A137-93109904CF8E}" presName="parTx" presStyleLbl="revTx" presStyleIdx="2" presStyleCnt="5">
        <dgm:presLayoutVars>
          <dgm:chMax val="0"/>
          <dgm:chPref val="0"/>
        </dgm:presLayoutVars>
      </dgm:prSet>
      <dgm:spPr/>
    </dgm:pt>
    <dgm:pt modelId="{FE737348-D030-442E-AD42-19AD092A318A}" type="pres">
      <dgm:prSet presAssocID="{4935457A-BC4E-4E5D-B02E-6B6EA48ED9C4}" presName="sibTrans" presStyleCnt="0"/>
      <dgm:spPr/>
    </dgm:pt>
    <dgm:pt modelId="{68F3A0A0-3AD8-44E1-BB6E-43E7ABCDFEEF}" type="pres">
      <dgm:prSet presAssocID="{690E7454-DB9C-4CDB-BAAF-84F2797E56E9}" presName="compNode" presStyleCnt="0"/>
      <dgm:spPr/>
    </dgm:pt>
    <dgm:pt modelId="{424CBE20-B40E-40B1-B7D3-EC5FC14FDB46}" type="pres">
      <dgm:prSet presAssocID="{690E7454-DB9C-4CDB-BAAF-84F2797E56E9}" presName="bgRect" presStyleLbl="bgShp" presStyleIdx="3" presStyleCnt="5"/>
      <dgm:spPr/>
    </dgm:pt>
    <dgm:pt modelId="{C30EB471-2F25-4FD1-A0F4-F7814E73A23C}" type="pres">
      <dgm:prSet presAssocID="{690E7454-DB9C-4CDB-BAAF-84F2797E56E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rama"/>
        </a:ext>
      </dgm:extLst>
    </dgm:pt>
    <dgm:pt modelId="{F9F610B5-B8D3-43C7-8F48-E5EB67EE500C}" type="pres">
      <dgm:prSet presAssocID="{690E7454-DB9C-4CDB-BAAF-84F2797E56E9}" presName="spaceRect" presStyleCnt="0"/>
      <dgm:spPr/>
    </dgm:pt>
    <dgm:pt modelId="{46DE31F6-B033-473E-A156-D0A904D59075}" type="pres">
      <dgm:prSet presAssocID="{690E7454-DB9C-4CDB-BAAF-84F2797E56E9}" presName="parTx" presStyleLbl="revTx" presStyleIdx="3" presStyleCnt="5">
        <dgm:presLayoutVars>
          <dgm:chMax val="0"/>
          <dgm:chPref val="0"/>
        </dgm:presLayoutVars>
      </dgm:prSet>
      <dgm:spPr/>
    </dgm:pt>
    <dgm:pt modelId="{80442811-E1CF-4883-BF5A-5643CDF32E4F}" type="pres">
      <dgm:prSet presAssocID="{D90BE4C5-C0BC-4FDC-A8F5-04A1E415B3A8}" presName="sibTrans" presStyleCnt="0"/>
      <dgm:spPr/>
    </dgm:pt>
    <dgm:pt modelId="{B2B52647-BAFF-4F89-B647-BC825A918172}" type="pres">
      <dgm:prSet presAssocID="{1C9F6E98-9B9C-4CC1-B392-D452DF74457C}" presName="compNode" presStyleCnt="0"/>
      <dgm:spPr/>
    </dgm:pt>
    <dgm:pt modelId="{FB193276-86FB-41E2-95F1-04C004F9D501}" type="pres">
      <dgm:prSet presAssocID="{1C9F6E98-9B9C-4CC1-B392-D452DF74457C}" presName="bgRect" presStyleLbl="bgShp" presStyleIdx="4" presStyleCnt="5"/>
      <dgm:spPr/>
    </dgm:pt>
    <dgm:pt modelId="{587C0BE5-3486-4B74-9CB1-EA85EADAF779}" type="pres">
      <dgm:prSet presAssocID="{1C9F6E98-9B9C-4CC1-B392-D452DF74457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Aspiration with solid fill"/>
        </a:ext>
      </dgm:extLst>
    </dgm:pt>
    <dgm:pt modelId="{90D7B0FB-54B8-44D7-A5D4-1F43D8447EFC}" type="pres">
      <dgm:prSet presAssocID="{1C9F6E98-9B9C-4CC1-B392-D452DF74457C}" presName="spaceRect" presStyleCnt="0"/>
      <dgm:spPr/>
    </dgm:pt>
    <dgm:pt modelId="{86C92155-AD17-44EC-9FC2-284C911C4819}" type="pres">
      <dgm:prSet presAssocID="{1C9F6E98-9B9C-4CC1-B392-D452DF74457C}" presName="parTx" presStyleLbl="revTx" presStyleIdx="4" presStyleCnt="5">
        <dgm:presLayoutVars>
          <dgm:chMax val="0"/>
          <dgm:chPref val="0"/>
        </dgm:presLayoutVars>
      </dgm:prSet>
      <dgm:spPr/>
    </dgm:pt>
  </dgm:ptLst>
  <dgm:cxnLst>
    <dgm:cxn modelId="{225F460D-EB91-4831-82FE-6E0ACCFD957B}" srcId="{83F73F08-036E-41C0-BB61-D4A36D35CF73}" destId="{690E7454-DB9C-4CDB-BAAF-84F2797E56E9}" srcOrd="3" destOrd="0" parTransId="{35021E01-3FE3-46F8-8C4C-3BDCC6F8F23D}" sibTransId="{D90BE4C5-C0BC-4FDC-A8F5-04A1E415B3A8}"/>
    <dgm:cxn modelId="{05849916-2BAF-4A1C-89D7-4575145F672C}" type="presOf" srcId="{83F73F08-036E-41C0-BB61-D4A36D35CF73}" destId="{9774E93E-0940-497A-A358-E0F64D03BCCF}" srcOrd="0" destOrd="0" presId="urn:microsoft.com/office/officeart/2018/2/layout/IconVerticalSolidList"/>
    <dgm:cxn modelId="{65515F70-C4B2-4696-A649-51BF8D992E27}" type="presOf" srcId="{770E6AEA-BFA9-4D38-9852-E87D6BD9239D}" destId="{2E68686C-09C7-4CB4-9DA8-9963FFBCF25B}" srcOrd="0" destOrd="0" presId="urn:microsoft.com/office/officeart/2018/2/layout/IconVerticalSolidList"/>
    <dgm:cxn modelId="{35760884-2CD4-48E7-B94A-AD7AF5A5B950}" type="presOf" srcId="{1C9F6E98-9B9C-4CC1-B392-D452DF74457C}" destId="{86C92155-AD17-44EC-9FC2-284C911C4819}" srcOrd="0" destOrd="0" presId="urn:microsoft.com/office/officeart/2018/2/layout/IconVerticalSolidList"/>
    <dgm:cxn modelId="{AB737290-D32C-4F8F-B296-1BB9F314592D}" type="presOf" srcId="{B5FCD119-ED64-43F2-A137-93109904CF8E}" destId="{1526442B-41CB-48DC-A247-501CFA91DBFC}" srcOrd="0" destOrd="0" presId="urn:microsoft.com/office/officeart/2018/2/layout/IconVerticalSolidList"/>
    <dgm:cxn modelId="{3899319C-527B-49E5-AE4D-1036574A3F4C}" type="presOf" srcId="{7767EA0E-2E0F-4791-A7A1-C9C6F824B692}" destId="{54D428F6-B221-438B-9A94-9F4D3F2C1944}" srcOrd="0" destOrd="0" presId="urn:microsoft.com/office/officeart/2018/2/layout/IconVerticalSolidList"/>
    <dgm:cxn modelId="{3FDA4E9C-D1F8-43FE-87D9-86CB26E8F464}" srcId="{83F73F08-036E-41C0-BB61-D4A36D35CF73}" destId="{770E6AEA-BFA9-4D38-9852-E87D6BD9239D}" srcOrd="0" destOrd="0" parTransId="{DA8980C9-8CBC-4497-9153-096D0E030E91}" sibTransId="{830FE4AA-3FCF-4036-9AC4-7628D1F907E7}"/>
    <dgm:cxn modelId="{A2AC43BB-C6F4-43F7-A7E1-F5F0606F9C25}" srcId="{83F73F08-036E-41C0-BB61-D4A36D35CF73}" destId="{7767EA0E-2E0F-4791-A7A1-C9C6F824B692}" srcOrd="1" destOrd="0" parTransId="{1D61137B-D66C-4DA4-A549-339F040B1F24}" sibTransId="{A16D2CBE-9B50-4C96-9FE0-05EA5FDF25A7}"/>
    <dgm:cxn modelId="{D31118CE-BD1B-419F-9EAF-492C17426280}" srcId="{83F73F08-036E-41C0-BB61-D4A36D35CF73}" destId="{B5FCD119-ED64-43F2-A137-93109904CF8E}" srcOrd="2" destOrd="0" parTransId="{F49FA528-D2A1-431C-8FBE-C76960A48EAF}" sibTransId="{4935457A-BC4E-4E5D-B02E-6B6EA48ED9C4}"/>
    <dgm:cxn modelId="{5FDD5BCF-139F-48B5-80CF-4E80268F8635}" type="presOf" srcId="{690E7454-DB9C-4CDB-BAAF-84F2797E56E9}" destId="{46DE31F6-B033-473E-A156-D0A904D59075}" srcOrd="0" destOrd="0" presId="urn:microsoft.com/office/officeart/2018/2/layout/IconVerticalSolidList"/>
    <dgm:cxn modelId="{EA85E5DD-D15B-4485-AC51-589EA242814B}" srcId="{83F73F08-036E-41C0-BB61-D4A36D35CF73}" destId="{1C9F6E98-9B9C-4CC1-B392-D452DF74457C}" srcOrd="4" destOrd="0" parTransId="{8C3D9656-F5B5-49B6-AB91-7543C3ADD618}" sibTransId="{6132B2C1-FC7A-475E-A3C6-3497AE8BCF29}"/>
    <dgm:cxn modelId="{24CF9E9B-AF91-4198-9632-BBAC106B0DB7}" type="presParOf" srcId="{9774E93E-0940-497A-A358-E0F64D03BCCF}" destId="{11F738F6-E9D3-4202-A6F0-44CA4A530E0D}" srcOrd="0" destOrd="0" presId="urn:microsoft.com/office/officeart/2018/2/layout/IconVerticalSolidList"/>
    <dgm:cxn modelId="{50CA0AF8-C5E9-495C-A1AD-BB28FBF95553}" type="presParOf" srcId="{11F738F6-E9D3-4202-A6F0-44CA4A530E0D}" destId="{44745931-659C-49C0-81B2-CF99DA1FA0FD}" srcOrd="0" destOrd="0" presId="urn:microsoft.com/office/officeart/2018/2/layout/IconVerticalSolidList"/>
    <dgm:cxn modelId="{B4AA089A-AAC6-41ED-978E-6125EA92DA40}" type="presParOf" srcId="{11F738F6-E9D3-4202-A6F0-44CA4A530E0D}" destId="{951ECE16-D26E-4CEE-86F7-225B118C37BE}" srcOrd="1" destOrd="0" presId="urn:microsoft.com/office/officeart/2018/2/layout/IconVerticalSolidList"/>
    <dgm:cxn modelId="{EB364619-5D64-4204-87CA-54B318D1477E}" type="presParOf" srcId="{11F738F6-E9D3-4202-A6F0-44CA4A530E0D}" destId="{6A76FA20-9584-44C1-A9A2-4CF5BD43790D}" srcOrd="2" destOrd="0" presId="urn:microsoft.com/office/officeart/2018/2/layout/IconVerticalSolidList"/>
    <dgm:cxn modelId="{7F6B0615-4A21-4BC9-BF4C-9074F3C3B040}" type="presParOf" srcId="{11F738F6-E9D3-4202-A6F0-44CA4A530E0D}" destId="{2E68686C-09C7-4CB4-9DA8-9963FFBCF25B}" srcOrd="3" destOrd="0" presId="urn:microsoft.com/office/officeart/2018/2/layout/IconVerticalSolidList"/>
    <dgm:cxn modelId="{42DDD100-53F3-483A-996B-4B87889EF39D}" type="presParOf" srcId="{9774E93E-0940-497A-A358-E0F64D03BCCF}" destId="{BB39D395-2ACB-4F76-9FBB-FC1BF3477B79}" srcOrd="1" destOrd="0" presId="urn:microsoft.com/office/officeart/2018/2/layout/IconVerticalSolidList"/>
    <dgm:cxn modelId="{93FE179C-D119-480C-869B-B2061D7892BE}" type="presParOf" srcId="{9774E93E-0940-497A-A358-E0F64D03BCCF}" destId="{C722AB9C-1AFE-498A-A2F3-0309343C1CE4}" srcOrd="2" destOrd="0" presId="urn:microsoft.com/office/officeart/2018/2/layout/IconVerticalSolidList"/>
    <dgm:cxn modelId="{26B304AB-4B4D-4EC8-AB18-5564CC807348}" type="presParOf" srcId="{C722AB9C-1AFE-498A-A2F3-0309343C1CE4}" destId="{1D901A5F-58C2-4BAB-9C5C-E8572683770A}" srcOrd="0" destOrd="0" presId="urn:microsoft.com/office/officeart/2018/2/layout/IconVerticalSolidList"/>
    <dgm:cxn modelId="{906FB037-7D5F-488F-9ED6-00ED5A7EE9AA}" type="presParOf" srcId="{C722AB9C-1AFE-498A-A2F3-0309343C1CE4}" destId="{2F4DC3F8-44E8-4C96-997B-9B2900905D12}" srcOrd="1" destOrd="0" presId="urn:microsoft.com/office/officeart/2018/2/layout/IconVerticalSolidList"/>
    <dgm:cxn modelId="{ECC02FF1-CD19-4481-B4B1-9737F67EA5E7}" type="presParOf" srcId="{C722AB9C-1AFE-498A-A2F3-0309343C1CE4}" destId="{996F800B-2346-4C0D-B5B1-5313A2BFC581}" srcOrd="2" destOrd="0" presId="urn:microsoft.com/office/officeart/2018/2/layout/IconVerticalSolidList"/>
    <dgm:cxn modelId="{11F866C0-95EE-4072-AC35-BE768584167F}" type="presParOf" srcId="{C722AB9C-1AFE-498A-A2F3-0309343C1CE4}" destId="{54D428F6-B221-438B-9A94-9F4D3F2C1944}" srcOrd="3" destOrd="0" presId="urn:microsoft.com/office/officeart/2018/2/layout/IconVerticalSolidList"/>
    <dgm:cxn modelId="{3BDD0A5B-F3B2-4AE1-B4F1-25EFFFC8AA47}" type="presParOf" srcId="{9774E93E-0940-497A-A358-E0F64D03BCCF}" destId="{7E3FD770-D507-4E7C-8A71-A900A325E8BB}" srcOrd="3" destOrd="0" presId="urn:microsoft.com/office/officeart/2018/2/layout/IconVerticalSolidList"/>
    <dgm:cxn modelId="{F0B987E1-BAC9-4530-A0F8-F06935A6C0DB}" type="presParOf" srcId="{9774E93E-0940-497A-A358-E0F64D03BCCF}" destId="{06164F65-FCDD-4F89-AA6A-C21D9AC83B46}" srcOrd="4" destOrd="0" presId="urn:microsoft.com/office/officeart/2018/2/layout/IconVerticalSolidList"/>
    <dgm:cxn modelId="{116DA13E-21B5-4731-A99F-AF2FDBD3D14C}" type="presParOf" srcId="{06164F65-FCDD-4F89-AA6A-C21D9AC83B46}" destId="{0EE9BF49-2AC2-4C13-93F1-7BC52E2F5BED}" srcOrd="0" destOrd="0" presId="urn:microsoft.com/office/officeart/2018/2/layout/IconVerticalSolidList"/>
    <dgm:cxn modelId="{F9C8BCD5-45C4-4C21-92ED-5471BCE48FED}" type="presParOf" srcId="{06164F65-FCDD-4F89-AA6A-C21D9AC83B46}" destId="{2208F789-864E-416F-A42F-55766DAEE23A}" srcOrd="1" destOrd="0" presId="urn:microsoft.com/office/officeart/2018/2/layout/IconVerticalSolidList"/>
    <dgm:cxn modelId="{E066EE9D-E99D-4876-A2EA-4930B12C7838}" type="presParOf" srcId="{06164F65-FCDD-4F89-AA6A-C21D9AC83B46}" destId="{03068E03-90F4-4A51-8018-16304B084B8D}" srcOrd="2" destOrd="0" presId="urn:microsoft.com/office/officeart/2018/2/layout/IconVerticalSolidList"/>
    <dgm:cxn modelId="{2B0A2CFD-B765-460D-AD61-C303C19E8268}" type="presParOf" srcId="{06164F65-FCDD-4F89-AA6A-C21D9AC83B46}" destId="{1526442B-41CB-48DC-A247-501CFA91DBFC}" srcOrd="3" destOrd="0" presId="urn:microsoft.com/office/officeart/2018/2/layout/IconVerticalSolidList"/>
    <dgm:cxn modelId="{13DF74A6-9783-4B14-BC99-B1519A827EAC}" type="presParOf" srcId="{9774E93E-0940-497A-A358-E0F64D03BCCF}" destId="{FE737348-D030-442E-AD42-19AD092A318A}" srcOrd="5" destOrd="0" presId="urn:microsoft.com/office/officeart/2018/2/layout/IconVerticalSolidList"/>
    <dgm:cxn modelId="{57131B2C-F455-405D-9E76-496BAD50E2A7}" type="presParOf" srcId="{9774E93E-0940-497A-A358-E0F64D03BCCF}" destId="{68F3A0A0-3AD8-44E1-BB6E-43E7ABCDFEEF}" srcOrd="6" destOrd="0" presId="urn:microsoft.com/office/officeart/2018/2/layout/IconVerticalSolidList"/>
    <dgm:cxn modelId="{9AF8FF52-C78C-41C2-BFB4-909E5CD8F59F}" type="presParOf" srcId="{68F3A0A0-3AD8-44E1-BB6E-43E7ABCDFEEF}" destId="{424CBE20-B40E-40B1-B7D3-EC5FC14FDB46}" srcOrd="0" destOrd="0" presId="urn:microsoft.com/office/officeart/2018/2/layout/IconVerticalSolidList"/>
    <dgm:cxn modelId="{EB1EB087-D71E-4EE7-847B-DE8736CF7AF8}" type="presParOf" srcId="{68F3A0A0-3AD8-44E1-BB6E-43E7ABCDFEEF}" destId="{C30EB471-2F25-4FD1-A0F4-F7814E73A23C}" srcOrd="1" destOrd="0" presId="urn:microsoft.com/office/officeart/2018/2/layout/IconVerticalSolidList"/>
    <dgm:cxn modelId="{D4048CD9-D316-46C3-876E-43252EE5C2EB}" type="presParOf" srcId="{68F3A0A0-3AD8-44E1-BB6E-43E7ABCDFEEF}" destId="{F9F610B5-B8D3-43C7-8F48-E5EB67EE500C}" srcOrd="2" destOrd="0" presId="urn:microsoft.com/office/officeart/2018/2/layout/IconVerticalSolidList"/>
    <dgm:cxn modelId="{3BD6864E-29B0-4C7A-8E81-7AA704C3C095}" type="presParOf" srcId="{68F3A0A0-3AD8-44E1-BB6E-43E7ABCDFEEF}" destId="{46DE31F6-B033-473E-A156-D0A904D59075}" srcOrd="3" destOrd="0" presId="urn:microsoft.com/office/officeart/2018/2/layout/IconVerticalSolidList"/>
    <dgm:cxn modelId="{29E4ABB1-0CA8-4265-A239-7944E773432B}" type="presParOf" srcId="{9774E93E-0940-497A-A358-E0F64D03BCCF}" destId="{80442811-E1CF-4883-BF5A-5643CDF32E4F}" srcOrd="7" destOrd="0" presId="urn:microsoft.com/office/officeart/2018/2/layout/IconVerticalSolidList"/>
    <dgm:cxn modelId="{DB24AEAB-622A-41DA-8BC2-6ADEDFCFB977}" type="presParOf" srcId="{9774E93E-0940-497A-A358-E0F64D03BCCF}" destId="{B2B52647-BAFF-4F89-B647-BC825A918172}" srcOrd="8" destOrd="0" presId="urn:microsoft.com/office/officeart/2018/2/layout/IconVerticalSolidList"/>
    <dgm:cxn modelId="{2C1A45AB-2926-4F71-B191-C87D6B092D53}" type="presParOf" srcId="{B2B52647-BAFF-4F89-B647-BC825A918172}" destId="{FB193276-86FB-41E2-95F1-04C004F9D501}" srcOrd="0" destOrd="0" presId="urn:microsoft.com/office/officeart/2018/2/layout/IconVerticalSolidList"/>
    <dgm:cxn modelId="{303B8D94-88EE-46CB-942D-5060BBDA68F1}" type="presParOf" srcId="{B2B52647-BAFF-4F89-B647-BC825A918172}" destId="{587C0BE5-3486-4B74-9CB1-EA85EADAF779}" srcOrd="1" destOrd="0" presId="urn:microsoft.com/office/officeart/2018/2/layout/IconVerticalSolidList"/>
    <dgm:cxn modelId="{2866E2D8-D207-4FA2-88B0-E2C577798223}" type="presParOf" srcId="{B2B52647-BAFF-4F89-B647-BC825A918172}" destId="{90D7B0FB-54B8-44D7-A5D4-1F43D8447EFC}" srcOrd="2" destOrd="0" presId="urn:microsoft.com/office/officeart/2018/2/layout/IconVerticalSolidList"/>
    <dgm:cxn modelId="{DBA82125-B7B4-481E-AC34-1E0C0A7F3E34}" type="presParOf" srcId="{B2B52647-BAFF-4F89-B647-BC825A918172}" destId="{86C92155-AD17-44EC-9FC2-284C911C481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962E92C-5441-4782-8F10-DA5562044BFF}"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6EA8F9A6-1A1E-446A-86FE-D063301A75DD}">
      <dgm:prSet/>
      <dgm:spPr/>
      <dgm:t>
        <a:bodyPr/>
        <a:lstStyle/>
        <a:p>
          <a:r>
            <a:rPr lang="en-US" dirty="0"/>
            <a:t>People decide to act before they acknowledge it. (Free will)</a:t>
          </a:r>
        </a:p>
      </dgm:t>
    </dgm:pt>
    <dgm:pt modelId="{8378E5EF-583F-4AC6-B94D-AAFB30662F20}" type="parTrans" cxnId="{F30CA602-D203-4801-AF87-30057F49E789}">
      <dgm:prSet/>
      <dgm:spPr/>
      <dgm:t>
        <a:bodyPr/>
        <a:lstStyle/>
        <a:p>
          <a:endParaRPr lang="en-US"/>
        </a:p>
      </dgm:t>
    </dgm:pt>
    <dgm:pt modelId="{6311034B-FE30-4C87-B16B-33EEF5850458}" type="sibTrans" cxnId="{F30CA602-D203-4801-AF87-30057F49E789}">
      <dgm:prSet/>
      <dgm:spPr/>
      <dgm:t>
        <a:bodyPr/>
        <a:lstStyle/>
        <a:p>
          <a:endParaRPr lang="en-US"/>
        </a:p>
      </dgm:t>
    </dgm:pt>
    <dgm:pt modelId="{7CB86AAA-083C-494A-90F1-DFC2AE96CFCF}">
      <dgm:prSet/>
      <dgm:spPr/>
      <dgm:t>
        <a:bodyPr/>
        <a:lstStyle/>
        <a:p>
          <a:r>
            <a:rPr lang="en-US" dirty="0"/>
            <a:t>Decisions are based on prior experience.</a:t>
          </a:r>
        </a:p>
      </dgm:t>
    </dgm:pt>
    <dgm:pt modelId="{606DD6A8-376C-470D-92E1-10E1299E7BA4}" type="parTrans" cxnId="{7E063A63-BD53-449D-8689-AC14E0232B8D}">
      <dgm:prSet/>
      <dgm:spPr/>
      <dgm:t>
        <a:bodyPr/>
        <a:lstStyle/>
        <a:p>
          <a:endParaRPr lang="en-US"/>
        </a:p>
      </dgm:t>
    </dgm:pt>
    <dgm:pt modelId="{B61975DF-61D1-4BAB-98CA-76A2659BEE3A}" type="sibTrans" cxnId="{7E063A63-BD53-449D-8689-AC14E0232B8D}">
      <dgm:prSet/>
      <dgm:spPr/>
      <dgm:t>
        <a:bodyPr/>
        <a:lstStyle/>
        <a:p>
          <a:endParaRPr lang="en-US"/>
        </a:p>
      </dgm:t>
    </dgm:pt>
    <dgm:pt modelId="{EB1C340F-F24C-4AF2-85ED-3B70CA100A97}">
      <dgm:prSet/>
      <dgm:spPr/>
      <dgm:t>
        <a:bodyPr/>
        <a:lstStyle/>
        <a:p>
          <a:r>
            <a:rPr lang="en-US" dirty="0"/>
            <a:t>Cognitive Rehearsal most effective.</a:t>
          </a:r>
        </a:p>
      </dgm:t>
    </dgm:pt>
    <dgm:pt modelId="{D9E71354-FD3D-4844-A6E4-81438D6563F3}" type="parTrans" cxnId="{9A4E7463-B121-4555-BC58-4B3E9D1BCB88}">
      <dgm:prSet/>
      <dgm:spPr/>
      <dgm:t>
        <a:bodyPr/>
        <a:lstStyle/>
        <a:p>
          <a:endParaRPr lang="en-US"/>
        </a:p>
      </dgm:t>
    </dgm:pt>
    <dgm:pt modelId="{E9181747-0560-4664-8654-7E5079449C0A}" type="sibTrans" cxnId="{9A4E7463-B121-4555-BC58-4B3E9D1BCB88}">
      <dgm:prSet/>
      <dgm:spPr/>
      <dgm:t>
        <a:bodyPr/>
        <a:lstStyle/>
        <a:p>
          <a:endParaRPr lang="en-US"/>
        </a:p>
      </dgm:t>
    </dgm:pt>
    <dgm:pt modelId="{33C349A3-C54B-4BA3-9762-E5EBF5E825B0}">
      <dgm:prSet/>
      <dgm:spPr/>
      <dgm:t>
        <a:bodyPr/>
        <a:lstStyle/>
        <a:p>
          <a:r>
            <a:rPr lang="en-US" i="0" dirty="0"/>
            <a:t>Psychological interventions have small to medium effect on weight loss.</a:t>
          </a:r>
        </a:p>
      </dgm:t>
    </dgm:pt>
    <dgm:pt modelId="{3FC378DA-C846-4F36-8384-C9BE65BEEC0E}" type="parTrans" cxnId="{CFCDD8A5-1C58-42ED-9D02-70B7FCC79E97}">
      <dgm:prSet/>
      <dgm:spPr/>
      <dgm:t>
        <a:bodyPr/>
        <a:lstStyle/>
        <a:p>
          <a:endParaRPr lang="en-CA"/>
        </a:p>
      </dgm:t>
    </dgm:pt>
    <dgm:pt modelId="{F90153E8-7E39-45C0-8F54-ACDE97DED647}" type="sibTrans" cxnId="{CFCDD8A5-1C58-42ED-9D02-70B7FCC79E97}">
      <dgm:prSet/>
      <dgm:spPr/>
      <dgm:t>
        <a:bodyPr/>
        <a:lstStyle/>
        <a:p>
          <a:endParaRPr lang="en-CA"/>
        </a:p>
      </dgm:t>
    </dgm:pt>
    <dgm:pt modelId="{6AA0187F-71E7-4514-953E-3CC781B68A99}" type="pres">
      <dgm:prSet presAssocID="{D962E92C-5441-4782-8F10-DA5562044BFF}" presName="vert0" presStyleCnt="0">
        <dgm:presLayoutVars>
          <dgm:dir/>
          <dgm:animOne val="branch"/>
          <dgm:animLvl val="lvl"/>
        </dgm:presLayoutVars>
      </dgm:prSet>
      <dgm:spPr/>
    </dgm:pt>
    <dgm:pt modelId="{60024403-4A1A-4C7A-B5B5-85F7054AB302}" type="pres">
      <dgm:prSet presAssocID="{33C349A3-C54B-4BA3-9762-E5EBF5E825B0}" presName="thickLine" presStyleLbl="alignNode1" presStyleIdx="0" presStyleCnt="4"/>
      <dgm:spPr/>
    </dgm:pt>
    <dgm:pt modelId="{AC0AE899-26ED-4E13-9C8D-91CCFFD064C0}" type="pres">
      <dgm:prSet presAssocID="{33C349A3-C54B-4BA3-9762-E5EBF5E825B0}" presName="horz1" presStyleCnt="0"/>
      <dgm:spPr/>
    </dgm:pt>
    <dgm:pt modelId="{EBBB4337-27FD-4443-81EE-49128C09FB9E}" type="pres">
      <dgm:prSet presAssocID="{33C349A3-C54B-4BA3-9762-E5EBF5E825B0}" presName="tx1" presStyleLbl="revTx" presStyleIdx="0" presStyleCnt="4"/>
      <dgm:spPr/>
    </dgm:pt>
    <dgm:pt modelId="{EBC92DD4-2BA3-4745-A6BA-27B4C46678D5}" type="pres">
      <dgm:prSet presAssocID="{33C349A3-C54B-4BA3-9762-E5EBF5E825B0}" presName="vert1" presStyleCnt="0"/>
      <dgm:spPr/>
    </dgm:pt>
    <dgm:pt modelId="{BAABDC44-7970-4E3A-9E69-E9022A33510B}" type="pres">
      <dgm:prSet presAssocID="{6EA8F9A6-1A1E-446A-86FE-D063301A75DD}" presName="thickLine" presStyleLbl="alignNode1" presStyleIdx="1" presStyleCnt="4"/>
      <dgm:spPr/>
    </dgm:pt>
    <dgm:pt modelId="{8E12B4CC-9867-4E87-BF65-3ACE82FF470C}" type="pres">
      <dgm:prSet presAssocID="{6EA8F9A6-1A1E-446A-86FE-D063301A75DD}" presName="horz1" presStyleCnt="0"/>
      <dgm:spPr/>
    </dgm:pt>
    <dgm:pt modelId="{2B977291-EB2D-4CC8-82C7-42F2A310A791}" type="pres">
      <dgm:prSet presAssocID="{6EA8F9A6-1A1E-446A-86FE-D063301A75DD}" presName="tx1" presStyleLbl="revTx" presStyleIdx="1" presStyleCnt="4"/>
      <dgm:spPr/>
    </dgm:pt>
    <dgm:pt modelId="{35B7E9A9-9814-4C02-A00C-5D770DB8C7BB}" type="pres">
      <dgm:prSet presAssocID="{6EA8F9A6-1A1E-446A-86FE-D063301A75DD}" presName="vert1" presStyleCnt="0"/>
      <dgm:spPr/>
    </dgm:pt>
    <dgm:pt modelId="{0125E886-A399-4FB0-884A-ABE709479819}" type="pres">
      <dgm:prSet presAssocID="{7CB86AAA-083C-494A-90F1-DFC2AE96CFCF}" presName="thickLine" presStyleLbl="alignNode1" presStyleIdx="2" presStyleCnt="4"/>
      <dgm:spPr/>
    </dgm:pt>
    <dgm:pt modelId="{4B0E2AF5-59A1-4A2D-923E-4B35D5EB57EC}" type="pres">
      <dgm:prSet presAssocID="{7CB86AAA-083C-494A-90F1-DFC2AE96CFCF}" presName="horz1" presStyleCnt="0"/>
      <dgm:spPr/>
    </dgm:pt>
    <dgm:pt modelId="{DC5024AF-D864-4DA4-A3DF-018B8CD86C51}" type="pres">
      <dgm:prSet presAssocID="{7CB86AAA-083C-494A-90F1-DFC2AE96CFCF}" presName="tx1" presStyleLbl="revTx" presStyleIdx="2" presStyleCnt="4"/>
      <dgm:spPr/>
    </dgm:pt>
    <dgm:pt modelId="{A153E4AB-122A-4991-84FE-76AA826A893B}" type="pres">
      <dgm:prSet presAssocID="{7CB86AAA-083C-494A-90F1-DFC2AE96CFCF}" presName="vert1" presStyleCnt="0"/>
      <dgm:spPr/>
    </dgm:pt>
    <dgm:pt modelId="{622F2EA9-71DA-4320-A159-0BEE9FA93C0A}" type="pres">
      <dgm:prSet presAssocID="{EB1C340F-F24C-4AF2-85ED-3B70CA100A97}" presName="thickLine" presStyleLbl="alignNode1" presStyleIdx="3" presStyleCnt="4"/>
      <dgm:spPr/>
    </dgm:pt>
    <dgm:pt modelId="{9E9C9536-CB84-4E2B-ACCB-4A8A87CABEB3}" type="pres">
      <dgm:prSet presAssocID="{EB1C340F-F24C-4AF2-85ED-3B70CA100A97}" presName="horz1" presStyleCnt="0"/>
      <dgm:spPr/>
    </dgm:pt>
    <dgm:pt modelId="{42F668D3-76CB-47E0-A535-7729D1DA0DCF}" type="pres">
      <dgm:prSet presAssocID="{EB1C340F-F24C-4AF2-85ED-3B70CA100A97}" presName="tx1" presStyleLbl="revTx" presStyleIdx="3" presStyleCnt="4"/>
      <dgm:spPr/>
    </dgm:pt>
    <dgm:pt modelId="{9336ECAE-41FC-4C0F-9C6E-C805BFEE2786}" type="pres">
      <dgm:prSet presAssocID="{EB1C340F-F24C-4AF2-85ED-3B70CA100A97}" presName="vert1" presStyleCnt="0"/>
      <dgm:spPr/>
    </dgm:pt>
  </dgm:ptLst>
  <dgm:cxnLst>
    <dgm:cxn modelId="{F30CA602-D203-4801-AF87-30057F49E789}" srcId="{D962E92C-5441-4782-8F10-DA5562044BFF}" destId="{6EA8F9A6-1A1E-446A-86FE-D063301A75DD}" srcOrd="1" destOrd="0" parTransId="{8378E5EF-583F-4AC6-B94D-AAFB30662F20}" sibTransId="{6311034B-FE30-4C87-B16B-33EEF5850458}"/>
    <dgm:cxn modelId="{95CC7221-507D-422E-92F4-6A49F5A11E14}" type="presOf" srcId="{33C349A3-C54B-4BA3-9762-E5EBF5E825B0}" destId="{EBBB4337-27FD-4443-81EE-49128C09FB9E}" srcOrd="0" destOrd="0" presId="urn:microsoft.com/office/officeart/2008/layout/LinedList"/>
    <dgm:cxn modelId="{E54F7D22-4B0E-49E2-84B4-BD4CA0A55737}" type="presOf" srcId="{7CB86AAA-083C-494A-90F1-DFC2AE96CFCF}" destId="{DC5024AF-D864-4DA4-A3DF-018B8CD86C51}" srcOrd="0" destOrd="0" presId="urn:microsoft.com/office/officeart/2008/layout/LinedList"/>
    <dgm:cxn modelId="{775B7A26-DFF0-46FB-B6BE-16113FD92915}" type="presOf" srcId="{6EA8F9A6-1A1E-446A-86FE-D063301A75DD}" destId="{2B977291-EB2D-4CC8-82C7-42F2A310A791}" srcOrd="0" destOrd="0" presId="urn:microsoft.com/office/officeart/2008/layout/LinedList"/>
    <dgm:cxn modelId="{7E063A63-BD53-449D-8689-AC14E0232B8D}" srcId="{D962E92C-5441-4782-8F10-DA5562044BFF}" destId="{7CB86AAA-083C-494A-90F1-DFC2AE96CFCF}" srcOrd="2" destOrd="0" parTransId="{606DD6A8-376C-470D-92E1-10E1299E7BA4}" sibTransId="{B61975DF-61D1-4BAB-98CA-76A2659BEE3A}"/>
    <dgm:cxn modelId="{9A4E7463-B121-4555-BC58-4B3E9D1BCB88}" srcId="{D962E92C-5441-4782-8F10-DA5562044BFF}" destId="{EB1C340F-F24C-4AF2-85ED-3B70CA100A97}" srcOrd="3" destOrd="0" parTransId="{D9E71354-FD3D-4844-A6E4-81438D6563F3}" sibTransId="{E9181747-0560-4664-8654-7E5079449C0A}"/>
    <dgm:cxn modelId="{531ABE49-AC34-4CA6-96A3-54A84D8B2C15}" type="presOf" srcId="{D962E92C-5441-4782-8F10-DA5562044BFF}" destId="{6AA0187F-71E7-4514-953E-3CC781B68A99}" srcOrd="0" destOrd="0" presId="urn:microsoft.com/office/officeart/2008/layout/LinedList"/>
    <dgm:cxn modelId="{19725F76-5736-4EA0-B50F-49DF380F58DD}" type="presOf" srcId="{EB1C340F-F24C-4AF2-85ED-3B70CA100A97}" destId="{42F668D3-76CB-47E0-A535-7729D1DA0DCF}" srcOrd="0" destOrd="0" presId="urn:microsoft.com/office/officeart/2008/layout/LinedList"/>
    <dgm:cxn modelId="{CFCDD8A5-1C58-42ED-9D02-70B7FCC79E97}" srcId="{D962E92C-5441-4782-8F10-DA5562044BFF}" destId="{33C349A3-C54B-4BA3-9762-E5EBF5E825B0}" srcOrd="0" destOrd="0" parTransId="{3FC378DA-C846-4F36-8384-C9BE65BEEC0E}" sibTransId="{F90153E8-7E39-45C0-8F54-ACDE97DED647}"/>
    <dgm:cxn modelId="{345507AA-1588-447D-8DF9-6536B8AF539A}" type="presParOf" srcId="{6AA0187F-71E7-4514-953E-3CC781B68A99}" destId="{60024403-4A1A-4C7A-B5B5-85F7054AB302}" srcOrd="0" destOrd="0" presId="urn:microsoft.com/office/officeart/2008/layout/LinedList"/>
    <dgm:cxn modelId="{F0BB9484-61ED-43BF-85C6-09AB3F77B69F}" type="presParOf" srcId="{6AA0187F-71E7-4514-953E-3CC781B68A99}" destId="{AC0AE899-26ED-4E13-9C8D-91CCFFD064C0}" srcOrd="1" destOrd="0" presId="urn:microsoft.com/office/officeart/2008/layout/LinedList"/>
    <dgm:cxn modelId="{7F3435E6-034C-4DCE-BE8C-79B3E94DF934}" type="presParOf" srcId="{AC0AE899-26ED-4E13-9C8D-91CCFFD064C0}" destId="{EBBB4337-27FD-4443-81EE-49128C09FB9E}" srcOrd="0" destOrd="0" presId="urn:microsoft.com/office/officeart/2008/layout/LinedList"/>
    <dgm:cxn modelId="{11A07F29-E1C3-4C7A-8A77-D88F3FD53141}" type="presParOf" srcId="{AC0AE899-26ED-4E13-9C8D-91CCFFD064C0}" destId="{EBC92DD4-2BA3-4745-A6BA-27B4C46678D5}" srcOrd="1" destOrd="0" presId="urn:microsoft.com/office/officeart/2008/layout/LinedList"/>
    <dgm:cxn modelId="{F7555C51-336C-4B33-B055-0140D7A12B13}" type="presParOf" srcId="{6AA0187F-71E7-4514-953E-3CC781B68A99}" destId="{BAABDC44-7970-4E3A-9E69-E9022A33510B}" srcOrd="2" destOrd="0" presId="urn:microsoft.com/office/officeart/2008/layout/LinedList"/>
    <dgm:cxn modelId="{7DD27006-7135-42B0-896D-C7265AAABB89}" type="presParOf" srcId="{6AA0187F-71E7-4514-953E-3CC781B68A99}" destId="{8E12B4CC-9867-4E87-BF65-3ACE82FF470C}" srcOrd="3" destOrd="0" presId="urn:microsoft.com/office/officeart/2008/layout/LinedList"/>
    <dgm:cxn modelId="{51B32CF6-919C-48E8-9C8C-CE0B1F4EC217}" type="presParOf" srcId="{8E12B4CC-9867-4E87-BF65-3ACE82FF470C}" destId="{2B977291-EB2D-4CC8-82C7-42F2A310A791}" srcOrd="0" destOrd="0" presId="urn:microsoft.com/office/officeart/2008/layout/LinedList"/>
    <dgm:cxn modelId="{242E3643-2002-4A2E-B9F8-980DEBFD2872}" type="presParOf" srcId="{8E12B4CC-9867-4E87-BF65-3ACE82FF470C}" destId="{35B7E9A9-9814-4C02-A00C-5D770DB8C7BB}" srcOrd="1" destOrd="0" presId="urn:microsoft.com/office/officeart/2008/layout/LinedList"/>
    <dgm:cxn modelId="{4F052A09-1CAF-4DE7-9E3A-4C598F97F16B}" type="presParOf" srcId="{6AA0187F-71E7-4514-953E-3CC781B68A99}" destId="{0125E886-A399-4FB0-884A-ABE709479819}" srcOrd="4" destOrd="0" presId="urn:microsoft.com/office/officeart/2008/layout/LinedList"/>
    <dgm:cxn modelId="{FC63CFC9-CB6D-4778-92C6-9A8177F852AB}" type="presParOf" srcId="{6AA0187F-71E7-4514-953E-3CC781B68A99}" destId="{4B0E2AF5-59A1-4A2D-923E-4B35D5EB57EC}" srcOrd="5" destOrd="0" presId="urn:microsoft.com/office/officeart/2008/layout/LinedList"/>
    <dgm:cxn modelId="{31ECDFA8-C6F2-4783-9BB3-2D4B8BF81D13}" type="presParOf" srcId="{4B0E2AF5-59A1-4A2D-923E-4B35D5EB57EC}" destId="{DC5024AF-D864-4DA4-A3DF-018B8CD86C51}" srcOrd="0" destOrd="0" presId="urn:microsoft.com/office/officeart/2008/layout/LinedList"/>
    <dgm:cxn modelId="{1AB097E0-469D-448E-9520-CDC182B5B07C}" type="presParOf" srcId="{4B0E2AF5-59A1-4A2D-923E-4B35D5EB57EC}" destId="{A153E4AB-122A-4991-84FE-76AA826A893B}" srcOrd="1" destOrd="0" presId="urn:microsoft.com/office/officeart/2008/layout/LinedList"/>
    <dgm:cxn modelId="{F1B3F2F8-780F-44C5-AB5A-85E14FF50F55}" type="presParOf" srcId="{6AA0187F-71E7-4514-953E-3CC781B68A99}" destId="{622F2EA9-71DA-4320-A159-0BEE9FA93C0A}" srcOrd="6" destOrd="0" presId="urn:microsoft.com/office/officeart/2008/layout/LinedList"/>
    <dgm:cxn modelId="{303B4F0F-1120-438E-BF40-1BD266F58F28}" type="presParOf" srcId="{6AA0187F-71E7-4514-953E-3CC781B68A99}" destId="{9E9C9536-CB84-4E2B-ACCB-4A8A87CABEB3}" srcOrd="7" destOrd="0" presId="urn:microsoft.com/office/officeart/2008/layout/LinedList"/>
    <dgm:cxn modelId="{B1F89DCD-8521-4E3F-99C8-8F295E0AF289}" type="presParOf" srcId="{9E9C9536-CB84-4E2B-ACCB-4A8A87CABEB3}" destId="{42F668D3-76CB-47E0-A535-7729D1DA0DCF}" srcOrd="0" destOrd="0" presId="urn:microsoft.com/office/officeart/2008/layout/LinedList"/>
    <dgm:cxn modelId="{A74549AD-3B05-49DE-97FA-2C08E02646B5}" type="presParOf" srcId="{9E9C9536-CB84-4E2B-ACCB-4A8A87CABEB3}" destId="{9336ECAE-41FC-4C0F-9C6E-C805BFEE278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9E05D9B-F888-44C7-8098-F49770FF4CA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735D655-037F-4937-9C84-D27E4182E74E}">
      <dgm:prSet/>
      <dgm:spPr/>
      <dgm:t>
        <a:bodyPr/>
        <a:lstStyle/>
        <a:p>
          <a:r>
            <a:rPr lang="en-US" b="0" i="1"/>
            <a:t>“Semi structured interviews … 15 participants (11 women and 4 men; mean age of 23 years) … recorded having lost ≥5% weight after undergoing 3 hypnotherapy sessions previously at a public university in Terengganu, Malaysia.”</a:t>
          </a:r>
          <a:endParaRPr lang="en-US"/>
        </a:p>
      </dgm:t>
    </dgm:pt>
    <dgm:pt modelId="{708E534B-5823-4C50-845B-22D355BEB4F6}" type="parTrans" cxnId="{FA5A6CB4-96C6-4241-A25B-1DF19845A8F4}">
      <dgm:prSet/>
      <dgm:spPr/>
      <dgm:t>
        <a:bodyPr/>
        <a:lstStyle/>
        <a:p>
          <a:endParaRPr lang="en-US"/>
        </a:p>
      </dgm:t>
    </dgm:pt>
    <dgm:pt modelId="{F65CAF5B-06DB-49D4-8F40-E84C0DACFE9F}" type="sibTrans" cxnId="{FA5A6CB4-96C6-4241-A25B-1DF19845A8F4}">
      <dgm:prSet/>
      <dgm:spPr/>
      <dgm:t>
        <a:bodyPr/>
        <a:lstStyle/>
        <a:p>
          <a:endParaRPr lang="en-US"/>
        </a:p>
      </dgm:t>
    </dgm:pt>
    <dgm:pt modelId="{6446BDCD-403C-4266-A141-9D2DCD758455}">
      <dgm:prSet/>
      <dgm:spPr/>
      <dgm:t>
        <a:bodyPr/>
        <a:lstStyle/>
        <a:p>
          <a:r>
            <a:rPr lang="en-US" b="0" i="1"/>
            <a:t>“All participants contended that hypnotherapy played a role in their weight-loss journey through increased mindful eating and enhanced motivation to make lifestyle modifications.”</a:t>
          </a:r>
          <a:endParaRPr lang="en-US"/>
        </a:p>
      </dgm:t>
    </dgm:pt>
    <dgm:pt modelId="{C8A516AA-7418-4223-9A29-0BA244742DA7}" type="parTrans" cxnId="{A2B974D2-BC98-43EC-BE03-8F0969E4675A}">
      <dgm:prSet/>
      <dgm:spPr/>
      <dgm:t>
        <a:bodyPr/>
        <a:lstStyle/>
        <a:p>
          <a:endParaRPr lang="en-US"/>
        </a:p>
      </dgm:t>
    </dgm:pt>
    <dgm:pt modelId="{76252BDF-5C2C-4902-9D18-2DA01218EE29}" type="sibTrans" cxnId="{A2B974D2-BC98-43EC-BE03-8F0969E4675A}">
      <dgm:prSet/>
      <dgm:spPr/>
      <dgm:t>
        <a:bodyPr/>
        <a:lstStyle/>
        <a:p>
          <a:endParaRPr lang="en-US"/>
        </a:p>
      </dgm:t>
    </dgm:pt>
    <dgm:pt modelId="{C56029AE-00FF-4681-9F8B-3E148690E324}">
      <dgm:prSet/>
      <dgm:spPr/>
      <dgm:t>
        <a:bodyPr/>
        <a:lstStyle/>
        <a:p>
          <a:r>
            <a:rPr lang="en-US" b="0" i="1"/>
            <a:t>“Barriers to healthy lifestyle changes included high costs of healthy foods and lack of support for healthy food sources in social and family settings.”</a:t>
          </a:r>
          <a:endParaRPr lang="en-US"/>
        </a:p>
      </dgm:t>
    </dgm:pt>
    <dgm:pt modelId="{A25B562B-C9C1-4D9D-AA72-032AF43C4178}" type="parTrans" cxnId="{638D4048-D9E2-4980-8468-7CFFDBE249D2}">
      <dgm:prSet/>
      <dgm:spPr/>
      <dgm:t>
        <a:bodyPr/>
        <a:lstStyle/>
        <a:p>
          <a:endParaRPr lang="en-US"/>
        </a:p>
      </dgm:t>
    </dgm:pt>
    <dgm:pt modelId="{B68A2E1F-36F0-4072-863A-9B81F261C2B7}" type="sibTrans" cxnId="{638D4048-D9E2-4980-8468-7CFFDBE249D2}">
      <dgm:prSet/>
      <dgm:spPr/>
      <dgm:t>
        <a:bodyPr/>
        <a:lstStyle/>
        <a:p>
          <a:endParaRPr lang="en-US"/>
        </a:p>
      </dgm:t>
    </dgm:pt>
    <dgm:pt modelId="{E3BF1344-4883-4960-8DC7-CB1727354345}">
      <dgm:prSet/>
      <dgm:spPr/>
      <dgm:t>
        <a:bodyPr/>
        <a:lstStyle/>
        <a:p>
          <a:r>
            <a:rPr lang="en-US" b="0" i="1"/>
            <a:t>“Hypnotherapy is essential as an adjunct tool in assisting weight loss. However, additional efforts are needed to improve support in the weight management journey.”</a:t>
          </a:r>
          <a:endParaRPr lang="en-US"/>
        </a:p>
      </dgm:t>
    </dgm:pt>
    <dgm:pt modelId="{6F6AB565-D7C1-42B1-9E1D-027BADE279FE}" type="parTrans" cxnId="{081670A5-3A97-4BA5-B7E7-78395A47D239}">
      <dgm:prSet/>
      <dgm:spPr/>
      <dgm:t>
        <a:bodyPr/>
        <a:lstStyle/>
        <a:p>
          <a:endParaRPr lang="en-US"/>
        </a:p>
      </dgm:t>
    </dgm:pt>
    <dgm:pt modelId="{186294AC-1965-478D-A456-AD782767C5B9}" type="sibTrans" cxnId="{081670A5-3A97-4BA5-B7E7-78395A47D239}">
      <dgm:prSet/>
      <dgm:spPr/>
      <dgm:t>
        <a:bodyPr/>
        <a:lstStyle/>
        <a:p>
          <a:endParaRPr lang="en-US"/>
        </a:p>
      </dgm:t>
    </dgm:pt>
    <dgm:pt modelId="{E6C45DA0-3D4C-4796-8597-2E7054E970F0}" type="pres">
      <dgm:prSet presAssocID="{19E05D9B-F888-44C7-8098-F49770FF4CA8}" presName="linear" presStyleCnt="0">
        <dgm:presLayoutVars>
          <dgm:animLvl val="lvl"/>
          <dgm:resizeHandles val="exact"/>
        </dgm:presLayoutVars>
      </dgm:prSet>
      <dgm:spPr/>
    </dgm:pt>
    <dgm:pt modelId="{A072FFF7-587F-484F-8526-0136558A2003}" type="pres">
      <dgm:prSet presAssocID="{F735D655-037F-4937-9C84-D27E4182E74E}" presName="parentText" presStyleLbl="node1" presStyleIdx="0" presStyleCnt="4">
        <dgm:presLayoutVars>
          <dgm:chMax val="0"/>
          <dgm:bulletEnabled val="1"/>
        </dgm:presLayoutVars>
      </dgm:prSet>
      <dgm:spPr/>
    </dgm:pt>
    <dgm:pt modelId="{F91CE52A-E86F-4D11-BDE6-B6B72C8BE53E}" type="pres">
      <dgm:prSet presAssocID="{F65CAF5B-06DB-49D4-8F40-E84C0DACFE9F}" presName="spacer" presStyleCnt="0"/>
      <dgm:spPr/>
    </dgm:pt>
    <dgm:pt modelId="{37F95CD3-D12B-4A0A-B046-18FD36D70EB6}" type="pres">
      <dgm:prSet presAssocID="{6446BDCD-403C-4266-A141-9D2DCD758455}" presName="parentText" presStyleLbl="node1" presStyleIdx="1" presStyleCnt="4">
        <dgm:presLayoutVars>
          <dgm:chMax val="0"/>
          <dgm:bulletEnabled val="1"/>
        </dgm:presLayoutVars>
      </dgm:prSet>
      <dgm:spPr/>
    </dgm:pt>
    <dgm:pt modelId="{DFFC7DA9-E633-42B7-94EE-C31B8F4BFA9E}" type="pres">
      <dgm:prSet presAssocID="{76252BDF-5C2C-4902-9D18-2DA01218EE29}" presName="spacer" presStyleCnt="0"/>
      <dgm:spPr/>
    </dgm:pt>
    <dgm:pt modelId="{42942832-1E08-4C0A-BFA3-56FE25CEEB8B}" type="pres">
      <dgm:prSet presAssocID="{C56029AE-00FF-4681-9F8B-3E148690E324}" presName="parentText" presStyleLbl="node1" presStyleIdx="2" presStyleCnt="4">
        <dgm:presLayoutVars>
          <dgm:chMax val="0"/>
          <dgm:bulletEnabled val="1"/>
        </dgm:presLayoutVars>
      </dgm:prSet>
      <dgm:spPr/>
    </dgm:pt>
    <dgm:pt modelId="{9FB93102-B41A-47D2-94B4-CC43DE7EFD64}" type="pres">
      <dgm:prSet presAssocID="{B68A2E1F-36F0-4072-863A-9B81F261C2B7}" presName="spacer" presStyleCnt="0"/>
      <dgm:spPr/>
    </dgm:pt>
    <dgm:pt modelId="{AAD3D188-6831-4437-8DE1-167FE9E6B48C}" type="pres">
      <dgm:prSet presAssocID="{E3BF1344-4883-4960-8DC7-CB1727354345}" presName="parentText" presStyleLbl="node1" presStyleIdx="3" presStyleCnt="4">
        <dgm:presLayoutVars>
          <dgm:chMax val="0"/>
          <dgm:bulletEnabled val="1"/>
        </dgm:presLayoutVars>
      </dgm:prSet>
      <dgm:spPr/>
    </dgm:pt>
  </dgm:ptLst>
  <dgm:cxnLst>
    <dgm:cxn modelId="{74D86D14-4191-4EFF-994C-D5325CB5E3F2}" type="presOf" srcId="{19E05D9B-F888-44C7-8098-F49770FF4CA8}" destId="{E6C45DA0-3D4C-4796-8597-2E7054E970F0}" srcOrd="0" destOrd="0" presId="urn:microsoft.com/office/officeart/2005/8/layout/vList2"/>
    <dgm:cxn modelId="{BCC00F60-07A1-44D4-9D24-4276C3B51D6B}" type="presOf" srcId="{C56029AE-00FF-4681-9F8B-3E148690E324}" destId="{42942832-1E08-4C0A-BFA3-56FE25CEEB8B}" srcOrd="0" destOrd="0" presId="urn:microsoft.com/office/officeart/2005/8/layout/vList2"/>
    <dgm:cxn modelId="{638D4048-D9E2-4980-8468-7CFFDBE249D2}" srcId="{19E05D9B-F888-44C7-8098-F49770FF4CA8}" destId="{C56029AE-00FF-4681-9F8B-3E148690E324}" srcOrd="2" destOrd="0" parTransId="{A25B562B-C9C1-4D9D-AA72-032AF43C4178}" sibTransId="{B68A2E1F-36F0-4072-863A-9B81F261C2B7}"/>
    <dgm:cxn modelId="{A5498A68-0DE7-4388-AE81-FAED52C77D11}" type="presOf" srcId="{E3BF1344-4883-4960-8DC7-CB1727354345}" destId="{AAD3D188-6831-4437-8DE1-167FE9E6B48C}" srcOrd="0" destOrd="0" presId="urn:microsoft.com/office/officeart/2005/8/layout/vList2"/>
    <dgm:cxn modelId="{03C06597-FFE5-4A99-AF65-8212AB682577}" type="presOf" srcId="{F735D655-037F-4937-9C84-D27E4182E74E}" destId="{A072FFF7-587F-484F-8526-0136558A2003}" srcOrd="0" destOrd="0" presId="urn:microsoft.com/office/officeart/2005/8/layout/vList2"/>
    <dgm:cxn modelId="{081670A5-3A97-4BA5-B7E7-78395A47D239}" srcId="{19E05D9B-F888-44C7-8098-F49770FF4CA8}" destId="{E3BF1344-4883-4960-8DC7-CB1727354345}" srcOrd="3" destOrd="0" parTransId="{6F6AB565-D7C1-42B1-9E1D-027BADE279FE}" sibTransId="{186294AC-1965-478D-A456-AD782767C5B9}"/>
    <dgm:cxn modelId="{700FFCA7-C16E-44E0-99C4-421FCC73C675}" type="presOf" srcId="{6446BDCD-403C-4266-A141-9D2DCD758455}" destId="{37F95CD3-D12B-4A0A-B046-18FD36D70EB6}" srcOrd="0" destOrd="0" presId="urn:microsoft.com/office/officeart/2005/8/layout/vList2"/>
    <dgm:cxn modelId="{FA5A6CB4-96C6-4241-A25B-1DF19845A8F4}" srcId="{19E05D9B-F888-44C7-8098-F49770FF4CA8}" destId="{F735D655-037F-4937-9C84-D27E4182E74E}" srcOrd="0" destOrd="0" parTransId="{708E534B-5823-4C50-845B-22D355BEB4F6}" sibTransId="{F65CAF5B-06DB-49D4-8F40-E84C0DACFE9F}"/>
    <dgm:cxn modelId="{A2B974D2-BC98-43EC-BE03-8F0969E4675A}" srcId="{19E05D9B-F888-44C7-8098-F49770FF4CA8}" destId="{6446BDCD-403C-4266-A141-9D2DCD758455}" srcOrd="1" destOrd="0" parTransId="{C8A516AA-7418-4223-9A29-0BA244742DA7}" sibTransId="{76252BDF-5C2C-4902-9D18-2DA01218EE29}"/>
    <dgm:cxn modelId="{E4785E18-ECD7-4E91-81AD-B4C4A421DE51}" type="presParOf" srcId="{E6C45DA0-3D4C-4796-8597-2E7054E970F0}" destId="{A072FFF7-587F-484F-8526-0136558A2003}" srcOrd="0" destOrd="0" presId="urn:microsoft.com/office/officeart/2005/8/layout/vList2"/>
    <dgm:cxn modelId="{CE76772D-8D1C-4005-BFB4-02FF3D647661}" type="presParOf" srcId="{E6C45DA0-3D4C-4796-8597-2E7054E970F0}" destId="{F91CE52A-E86F-4D11-BDE6-B6B72C8BE53E}" srcOrd="1" destOrd="0" presId="urn:microsoft.com/office/officeart/2005/8/layout/vList2"/>
    <dgm:cxn modelId="{EA6833DF-2DD0-4529-A017-17F4FE365D9D}" type="presParOf" srcId="{E6C45DA0-3D4C-4796-8597-2E7054E970F0}" destId="{37F95CD3-D12B-4A0A-B046-18FD36D70EB6}" srcOrd="2" destOrd="0" presId="urn:microsoft.com/office/officeart/2005/8/layout/vList2"/>
    <dgm:cxn modelId="{AE9E825B-23F7-42DC-9292-C9566A921B62}" type="presParOf" srcId="{E6C45DA0-3D4C-4796-8597-2E7054E970F0}" destId="{DFFC7DA9-E633-42B7-94EE-C31B8F4BFA9E}" srcOrd="3" destOrd="0" presId="urn:microsoft.com/office/officeart/2005/8/layout/vList2"/>
    <dgm:cxn modelId="{A23445C3-4871-4575-AC2F-7A061556970D}" type="presParOf" srcId="{E6C45DA0-3D4C-4796-8597-2E7054E970F0}" destId="{42942832-1E08-4C0A-BFA3-56FE25CEEB8B}" srcOrd="4" destOrd="0" presId="urn:microsoft.com/office/officeart/2005/8/layout/vList2"/>
    <dgm:cxn modelId="{4087A4F5-6813-46F2-BCF0-E72FAF09B52E}" type="presParOf" srcId="{E6C45DA0-3D4C-4796-8597-2E7054E970F0}" destId="{9FB93102-B41A-47D2-94B4-CC43DE7EFD64}" srcOrd="5" destOrd="0" presId="urn:microsoft.com/office/officeart/2005/8/layout/vList2"/>
    <dgm:cxn modelId="{2D21565C-FBB7-4021-8B97-5CA77F97C62B}" type="presParOf" srcId="{E6C45DA0-3D4C-4796-8597-2E7054E970F0}" destId="{AAD3D188-6831-4437-8DE1-167FE9E6B48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D8C4F8-9028-470D-B6BF-A9511EF9C491}"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AB4CDE5-1749-4F32-BCCF-2A49C237EF5E}">
      <dgm:prSet/>
      <dgm:spPr/>
      <dgm:t>
        <a:bodyPr/>
        <a:lstStyle/>
        <a:p>
          <a:pPr>
            <a:lnSpc>
              <a:spcPct val="100000"/>
            </a:lnSpc>
          </a:pPr>
          <a:r>
            <a:rPr lang="en-US" dirty="0">
              <a:effectLst/>
              <a:latin typeface="Calibri" panose="020F0502020204030204" pitchFamily="34" charset="0"/>
              <a:ea typeface="Calibri" panose="020F0502020204030204" pitchFamily="34" charset="0"/>
              <a:cs typeface="Times New Roman" panose="02020603050405020304" pitchFamily="18" charset="0"/>
            </a:rPr>
            <a:t>Insomnia is a component or result of many other sleep disorders.</a:t>
          </a:r>
          <a:endParaRPr lang="en-US" dirty="0"/>
        </a:p>
      </dgm:t>
    </dgm:pt>
    <dgm:pt modelId="{2E581EE6-61A1-4CA1-960F-39058EE3D152}" type="parTrans" cxnId="{6EE21BF6-A4BD-407B-BF5E-B1C0ECECF1D6}">
      <dgm:prSet/>
      <dgm:spPr/>
      <dgm:t>
        <a:bodyPr/>
        <a:lstStyle/>
        <a:p>
          <a:endParaRPr lang="en-US"/>
        </a:p>
      </dgm:t>
    </dgm:pt>
    <dgm:pt modelId="{AB7A765F-F27F-4D4E-9BEC-DB121AA95DA3}" type="sibTrans" cxnId="{6EE21BF6-A4BD-407B-BF5E-B1C0ECECF1D6}">
      <dgm:prSet/>
      <dgm:spPr/>
      <dgm:t>
        <a:bodyPr/>
        <a:lstStyle/>
        <a:p>
          <a:endParaRPr lang="en-US"/>
        </a:p>
      </dgm:t>
    </dgm:pt>
    <dgm:pt modelId="{45537FBA-A94C-483F-A902-E22869615E9A}">
      <dgm:prSet/>
      <dgm:spPr/>
      <dgm:t>
        <a:bodyPr/>
        <a:lstStyle/>
        <a:p>
          <a:pPr>
            <a:lnSpc>
              <a:spcPct val="100000"/>
            </a:lnSpc>
          </a:pPr>
          <a:r>
            <a:rPr lang="en-US" dirty="0"/>
            <a:t>Prevalence of Acute and Chronic Insomnias among general population is estimated at 5–15%.</a:t>
          </a:r>
        </a:p>
      </dgm:t>
    </dgm:pt>
    <dgm:pt modelId="{81293385-B444-4824-889B-DDC7F2C9DFF9}" type="parTrans" cxnId="{9B13B0A5-17FB-44DF-A6A7-B5DE94F50A70}">
      <dgm:prSet/>
      <dgm:spPr/>
      <dgm:t>
        <a:bodyPr/>
        <a:lstStyle/>
        <a:p>
          <a:endParaRPr lang="en-CA"/>
        </a:p>
      </dgm:t>
    </dgm:pt>
    <dgm:pt modelId="{8AC8ED12-0E1F-435A-A97D-E516DD00E4AB}" type="sibTrans" cxnId="{9B13B0A5-17FB-44DF-A6A7-B5DE94F50A70}">
      <dgm:prSet/>
      <dgm:spPr/>
      <dgm:t>
        <a:bodyPr/>
        <a:lstStyle/>
        <a:p>
          <a:endParaRPr lang="en-CA"/>
        </a:p>
      </dgm:t>
    </dgm:pt>
    <dgm:pt modelId="{8DD063F6-27AE-4B14-8607-A2081E5FA384}">
      <dgm:prSet/>
      <dgm:spPr/>
      <dgm:t>
        <a:bodyPr/>
        <a:lstStyle/>
        <a:p>
          <a:pPr>
            <a:lnSpc>
              <a:spcPct val="100000"/>
            </a:lnSpc>
          </a:pPr>
          <a:r>
            <a:rPr lang="en-US" dirty="0"/>
            <a:t>Among HCW’s it is estimated much higher due to the multiple stressors involved with the nature and structure of the work.</a:t>
          </a:r>
        </a:p>
      </dgm:t>
    </dgm:pt>
    <dgm:pt modelId="{993C19A1-C5BD-44BE-BE65-6E301B2447F2}" type="parTrans" cxnId="{95752A14-7AF4-4167-8C20-97575C598612}">
      <dgm:prSet/>
      <dgm:spPr/>
      <dgm:t>
        <a:bodyPr/>
        <a:lstStyle/>
        <a:p>
          <a:endParaRPr lang="en-CA"/>
        </a:p>
      </dgm:t>
    </dgm:pt>
    <dgm:pt modelId="{95F9D16C-3E48-430A-B943-58707C128CA6}" type="sibTrans" cxnId="{95752A14-7AF4-4167-8C20-97575C598612}">
      <dgm:prSet/>
      <dgm:spPr/>
      <dgm:t>
        <a:bodyPr/>
        <a:lstStyle/>
        <a:p>
          <a:endParaRPr lang="en-CA"/>
        </a:p>
      </dgm:t>
    </dgm:pt>
    <dgm:pt modelId="{67C8991E-7AD9-4D0A-BC44-2C82DEC22CCA}">
      <dgm:prSet/>
      <dgm:spPr/>
      <dgm:t>
        <a:bodyPr/>
        <a:lstStyle/>
        <a:p>
          <a:pPr>
            <a:lnSpc>
              <a:spcPct val="100000"/>
            </a:lnSpc>
          </a:pPr>
          <a:r>
            <a:rPr lang="en-US" dirty="0"/>
            <a:t>Advanced age and female gender are risk factors for chronic or acute models, suggesting hormonal and brain structure components.</a:t>
          </a:r>
        </a:p>
      </dgm:t>
    </dgm:pt>
    <dgm:pt modelId="{AE695784-F526-4161-8DDD-A0DF9FF1C841}" type="parTrans" cxnId="{A9DB23E6-821C-4384-AE8D-F40BFA282BBF}">
      <dgm:prSet/>
      <dgm:spPr/>
      <dgm:t>
        <a:bodyPr/>
        <a:lstStyle/>
        <a:p>
          <a:endParaRPr lang="en-CA"/>
        </a:p>
      </dgm:t>
    </dgm:pt>
    <dgm:pt modelId="{B72F7B85-D9E7-4DDD-AEB7-CF455774BA9B}" type="sibTrans" cxnId="{A9DB23E6-821C-4384-AE8D-F40BFA282BBF}">
      <dgm:prSet/>
      <dgm:spPr/>
      <dgm:t>
        <a:bodyPr/>
        <a:lstStyle/>
        <a:p>
          <a:endParaRPr lang="en-CA"/>
        </a:p>
      </dgm:t>
    </dgm:pt>
    <dgm:pt modelId="{83002FFA-CBC5-4D45-98AE-BFFF3E8AAD08}" type="pres">
      <dgm:prSet presAssocID="{84D8C4F8-9028-470D-B6BF-A9511EF9C491}" presName="root" presStyleCnt="0">
        <dgm:presLayoutVars>
          <dgm:dir/>
          <dgm:resizeHandles val="exact"/>
        </dgm:presLayoutVars>
      </dgm:prSet>
      <dgm:spPr/>
    </dgm:pt>
    <dgm:pt modelId="{A50B4388-0687-4B6C-A02B-451C86BCCD85}" type="pres">
      <dgm:prSet presAssocID="{45537FBA-A94C-483F-A902-E22869615E9A}" presName="compNode" presStyleCnt="0"/>
      <dgm:spPr/>
    </dgm:pt>
    <dgm:pt modelId="{F6329B3B-6515-424F-869F-384001D47CFE}" type="pres">
      <dgm:prSet presAssocID="{45537FBA-A94C-483F-A902-E22869615E9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Ruler with solid fill"/>
        </a:ext>
      </dgm:extLst>
    </dgm:pt>
    <dgm:pt modelId="{91F46F5C-5360-4D1C-8438-A887B6D3290E}" type="pres">
      <dgm:prSet presAssocID="{45537FBA-A94C-483F-A902-E22869615E9A}" presName="spaceRect" presStyleCnt="0"/>
      <dgm:spPr/>
    </dgm:pt>
    <dgm:pt modelId="{ABAA8226-518B-409E-94F3-86796715F9D3}" type="pres">
      <dgm:prSet presAssocID="{45537FBA-A94C-483F-A902-E22869615E9A}" presName="textRect" presStyleLbl="revTx" presStyleIdx="0" presStyleCnt="4">
        <dgm:presLayoutVars>
          <dgm:chMax val="1"/>
          <dgm:chPref val="1"/>
        </dgm:presLayoutVars>
      </dgm:prSet>
      <dgm:spPr/>
    </dgm:pt>
    <dgm:pt modelId="{755ECCA1-7266-4FAA-B234-FB251F431DC9}" type="pres">
      <dgm:prSet presAssocID="{8AC8ED12-0E1F-435A-A97D-E516DD00E4AB}" presName="sibTrans" presStyleCnt="0"/>
      <dgm:spPr/>
    </dgm:pt>
    <dgm:pt modelId="{F97065E7-EB27-40AE-8ACA-654F3F42EF10}" type="pres">
      <dgm:prSet presAssocID="{8DD063F6-27AE-4B14-8607-A2081E5FA384}" presName="compNode" presStyleCnt="0"/>
      <dgm:spPr/>
    </dgm:pt>
    <dgm:pt modelId="{59B0280C-A046-4142-BCD9-286F4816191E}" type="pres">
      <dgm:prSet presAssocID="{8DD063F6-27AE-4B14-8607-A2081E5FA384}"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cale with solid fill"/>
        </a:ext>
      </dgm:extLst>
    </dgm:pt>
    <dgm:pt modelId="{E1D22A79-6579-4FCB-A81E-A0E432799680}" type="pres">
      <dgm:prSet presAssocID="{8DD063F6-27AE-4B14-8607-A2081E5FA384}" presName="spaceRect" presStyleCnt="0"/>
      <dgm:spPr/>
    </dgm:pt>
    <dgm:pt modelId="{ADD304D1-CBF6-4104-8C23-3E9103D88CC3}" type="pres">
      <dgm:prSet presAssocID="{8DD063F6-27AE-4B14-8607-A2081E5FA384}" presName="textRect" presStyleLbl="revTx" presStyleIdx="1" presStyleCnt="4">
        <dgm:presLayoutVars>
          <dgm:chMax val="1"/>
          <dgm:chPref val="1"/>
        </dgm:presLayoutVars>
      </dgm:prSet>
      <dgm:spPr/>
    </dgm:pt>
    <dgm:pt modelId="{4FB0DC29-23CE-486D-A034-D36B990AE868}" type="pres">
      <dgm:prSet presAssocID="{95F9D16C-3E48-430A-B943-58707C128CA6}" presName="sibTrans" presStyleCnt="0"/>
      <dgm:spPr/>
    </dgm:pt>
    <dgm:pt modelId="{048C1C5B-72EA-4690-854B-73B97584D678}" type="pres">
      <dgm:prSet presAssocID="{FAB4CDE5-1749-4F32-BCCF-2A49C237EF5E}" presName="compNode" presStyleCnt="0"/>
      <dgm:spPr/>
    </dgm:pt>
    <dgm:pt modelId="{5593AF7E-B89D-4135-89B6-0C536FCD440C}" type="pres">
      <dgm:prSet presAssocID="{FAB4CDE5-1749-4F32-BCCF-2A49C237EF5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NA"/>
        </a:ext>
      </dgm:extLst>
    </dgm:pt>
    <dgm:pt modelId="{FB209E14-C0CD-48AA-B0AB-9C1829371DB7}" type="pres">
      <dgm:prSet presAssocID="{FAB4CDE5-1749-4F32-BCCF-2A49C237EF5E}" presName="spaceRect" presStyleCnt="0"/>
      <dgm:spPr/>
    </dgm:pt>
    <dgm:pt modelId="{39131164-884A-4657-A177-B4E6E6C24CCD}" type="pres">
      <dgm:prSet presAssocID="{FAB4CDE5-1749-4F32-BCCF-2A49C237EF5E}" presName="textRect" presStyleLbl="revTx" presStyleIdx="2" presStyleCnt="4">
        <dgm:presLayoutVars>
          <dgm:chMax val="1"/>
          <dgm:chPref val="1"/>
        </dgm:presLayoutVars>
      </dgm:prSet>
      <dgm:spPr/>
    </dgm:pt>
    <dgm:pt modelId="{FA715CA3-A3A9-4605-8FC9-C94979800CB4}" type="pres">
      <dgm:prSet presAssocID="{AB7A765F-F27F-4D4E-9BEC-DB121AA95DA3}" presName="sibTrans" presStyleCnt="0"/>
      <dgm:spPr/>
    </dgm:pt>
    <dgm:pt modelId="{17B08992-40C2-4E92-8CB5-602075988279}" type="pres">
      <dgm:prSet presAssocID="{67C8991E-7AD9-4D0A-BC44-2C82DEC22CCA}" presName="compNode" presStyleCnt="0"/>
      <dgm:spPr/>
    </dgm:pt>
    <dgm:pt modelId="{A63868DF-0CA5-4106-92E0-4C7E77CD6716}" type="pres">
      <dgm:prSet presAssocID="{67C8991E-7AD9-4D0A-BC44-2C82DEC22CCA}"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Bar graph with upward trend with solid fill"/>
        </a:ext>
      </dgm:extLst>
    </dgm:pt>
    <dgm:pt modelId="{1148C686-267E-47DF-9360-91CEFD50348D}" type="pres">
      <dgm:prSet presAssocID="{67C8991E-7AD9-4D0A-BC44-2C82DEC22CCA}" presName="spaceRect" presStyleCnt="0"/>
      <dgm:spPr/>
    </dgm:pt>
    <dgm:pt modelId="{0264BF74-30DC-425B-8E7E-C72153F69A78}" type="pres">
      <dgm:prSet presAssocID="{67C8991E-7AD9-4D0A-BC44-2C82DEC22CCA}" presName="textRect" presStyleLbl="revTx" presStyleIdx="3" presStyleCnt="4">
        <dgm:presLayoutVars>
          <dgm:chMax val="1"/>
          <dgm:chPref val="1"/>
        </dgm:presLayoutVars>
      </dgm:prSet>
      <dgm:spPr/>
    </dgm:pt>
  </dgm:ptLst>
  <dgm:cxnLst>
    <dgm:cxn modelId="{95752A14-7AF4-4167-8C20-97575C598612}" srcId="{84D8C4F8-9028-470D-B6BF-A9511EF9C491}" destId="{8DD063F6-27AE-4B14-8607-A2081E5FA384}" srcOrd="1" destOrd="0" parTransId="{993C19A1-C5BD-44BE-BE65-6E301B2447F2}" sibTransId="{95F9D16C-3E48-430A-B943-58707C128CA6}"/>
    <dgm:cxn modelId="{19171B20-4733-42A7-8821-70547724B93F}" type="presOf" srcId="{8DD063F6-27AE-4B14-8607-A2081E5FA384}" destId="{ADD304D1-CBF6-4104-8C23-3E9103D88CC3}" srcOrd="0" destOrd="0" presId="urn:microsoft.com/office/officeart/2018/2/layout/IconLabelList"/>
    <dgm:cxn modelId="{84EBC627-17C9-41E1-B679-51F6E02DBFC3}" type="presOf" srcId="{FAB4CDE5-1749-4F32-BCCF-2A49C237EF5E}" destId="{39131164-884A-4657-A177-B4E6E6C24CCD}" srcOrd="0" destOrd="0" presId="urn:microsoft.com/office/officeart/2018/2/layout/IconLabelList"/>
    <dgm:cxn modelId="{1E696638-7445-4775-98C3-F7F4FE937084}" type="presOf" srcId="{45537FBA-A94C-483F-A902-E22869615E9A}" destId="{ABAA8226-518B-409E-94F3-86796715F9D3}" srcOrd="0" destOrd="0" presId="urn:microsoft.com/office/officeart/2018/2/layout/IconLabelList"/>
    <dgm:cxn modelId="{284DA26D-EA34-4D9B-AA81-4787FD1B456B}" type="presOf" srcId="{67C8991E-7AD9-4D0A-BC44-2C82DEC22CCA}" destId="{0264BF74-30DC-425B-8E7E-C72153F69A78}" srcOrd="0" destOrd="0" presId="urn:microsoft.com/office/officeart/2018/2/layout/IconLabelList"/>
    <dgm:cxn modelId="{4FA24672-2149-40D9-8DFD-BFA51D1652AE}" type="presOf" srcId="{84D8C4F8-9028-470D-B6BF-A9511EF9C491}" destId="{83002FFA-CBC5-4D45-98AE-BFFF3E8AAD08}" srcOrd="0" destOrd="0" presId="urn:microsoft.com/office/officeart/2018/2/layout/IconLabelList"/>
    <dgm:cxn modelId="{9B13B0A5-17FB-44DF-A6A7-B5DE94F50A70}" srcId="{84D8C4F8-9028-470D-B6BF-A9511EF9C491}" destId="{45537FBA-A94C-483F-A902-E22869615E9A}" srcOrd="0" destOrd="0" parTransId="{81293385-B444-4824-889B-DDC7F2C9DFF9}" sibTransId="{8AC8ED12-0E1F-435A-A97D-E516DD00E4AB}"/>
    <dgm:cxn modelId="{A9DB23E6-821C-4384-AE8D-F40BFA282BBF}" srcId="{84D8C4F8-9028-470D-B6BF-A9511EF9C491}" destId="{67C8991E-7AD9-4D0A-BC44-2C82DEC22CCA}" srcOrd="3" destOrd="0" parTransId="{AE695784-F526-4161-8DDD-A0DF9FF1C841}" sibTransId="{B72F7B85-D9E7-4DDD-AEB7-CF455774BA9B}"/>
    <dgm:cxn modelId="{6EE21BF6-A4BD-407B-BF5E-B1C0ECECF1D6}" srcId="{84D8C4F8-9028-470D-B6BF-A9511EF9C491}" destId="{FAB4CDE5-1749-4F32-BCCF-2A49C237EF5E}" srcOrd="2" destOrd="0" parTransId="{2E581EE6-61A1-4CA1-960F-39058EE3D152}" sibTransId="{AB7A765F-F27F-4D4E-9BEC-DB121AA95DA3}"/>
    <dgm:cxn modelId="{63521698-6BF7-4158-A4A9-7C1B1740D4AF}" type="presParOf" srcId="{83002FFA-CBC5-4D45-98AE-BFFF3E8AAD08}" destId="{A50B4388-0687-4B6C-A02B-451C86BCCD85}" srcOrd="0" destOrd="0" presId="urn:microsoft.com/office/officeart/2018/2/layout/IconLabelList"/>
    <dgm:cxn modelId="{4DC56DA1-5792-484C-9C2C-41B65EB4F4F7}" type="presParOf" srcId="{A50B4388-0687-4B6C-A02B-451C86BCCD85}" destId="{F6329B3B-6515-424F-869F-384001D47CFE}" srcOrd="0" destOrd="0" presId="urn:microsoft.com/office/officeart/2018/2/layout/IconLabelList"/>
    <dgm:cxn modelId="{F9721731-B128-46E8-A006-2CE475930FF8}" type="presParOf" srcId="{A50B4388-0687-4B6C-A02B-451C86BCCD85}" destId="{91F46F5C-5360-4D1C-8438-A887B6D3290E}" srcOrd="1" destOrd="0" presId="urn:microsoft.com/office/officeart/2018/2/layout/IconLabelList"/>
    <dgm:cxn modelId="{CB045A93-3979-4275-947F-6870056124BE}" type="presParOf" srcId="{A50B4388-0687-4B6C-A02B-451C86BCCD85}" destId="{ABAA8226-518B-409E-94F3-86796715F9D3}" srcOrd="2" destOrd="0" presId="urn:microsoft.com/office/officeart/2018/2/layout/IconLabelList"/>
    <dgm:cxn modelId="{3B0E06AE-96FB-4B43-A875-CD19809D347B}" type="presParOf" srcId="{83002FFA-CBC5-4D45-98AE-BFFF3E8AAD08}" destId="{755ECCA1-7266-4FAA-B234-FB251F431DC9}" srcOrd="1" destOrd="0" presId="urn:microsoft.com/office/officeart/2018/2/layout/IconLabelList"/>
    <dgm:cxn modelId="{749CF23F-D008-4670-84BF-3EC648BB2770}" type="presParOf" srcId="{83002FFA-CBC5-4D45-98AE-BFFF3E8AAD08}" destId="{F97065E7-EB27-40AE-8ACA-654F3F42EF10}" srcOrd="2" destOrd="0" presId="urn:microsoft.com/office/officeart/2018/2/layout/IconLabelList"/>
    <dgm:cxn modelId="{4105B44E-B733-43E4-ACFB-67B90D94C13D}" type="presParOf" srcId="{F97065E7-EB27-40AE-8ACA-654F3F42EF10}" destId="{59B0280C-A046-4142-BCD9-286F4816191E}" srcOrd="0" destOrd="0" presId="urn:microsoft.com/office/officeart/2018/2/layout/IconLabelList"/>
    <dgm:cxn modelId="{A0C39BED-4B5C-4D65-99BB-F64C70F45BFD}" type="presParOf" srcId="{F97065E7-EB27-40AE-8ACA-654F3F42EF10}" destId="{E1D22A79-6579-4FCB-A81E-A0E432799680}" srcOrd="1" destOrd="0" presId="urn:microsoft.com/office/officeart/2018/2/layout/IconLabelList"/>
    <dgm:cxn modelId="{7DEF8D2C-748F-4A1F-8AB6-C98CACD10E56}" type="presParOf" srcId="{F97065E7-EB27-40AE-8ACA-654F3F42EF10}" destId="{ADD304D1-CBF6-4104-8C23-3E9103D88CC3}" srcOrd="2" destOrd="0" presId="urn:microsoft.com/office/officeart/2018/2/layout/IconLabelList"/>
    <dgm:cxn modelId="{BDD66198-BAEF-48E5-B4DD-CBFB0FA16378}" type="presParOf" srcId="{83002FFA-CBC5-4D45-98AE-BFFF3E8AAD08}" destId="{4FB0DC29-23CE-486D-A034-D36B990AE868}" srcOrd="3" destOrd="0" presId="urn:microsoft.com/office/officeart/2018/2/layout/IconLabelList"/>
    <dgm:cxn modelId="{546286E5-FD75-4039-9646-3EA2B81EEC6F}" type="presParOf" srcId="{83002FFA-CBC5-4D45-98AE-BFFF3E8AAD08}" destId="{048C1C5B-72EA-4690-854B-73B97584D678}" srcOrd="4" destOrd="0" presId="urn:microsoft.com/office/officeart/2018/2/layout/IconLabelList"/>
    <dgm:cxn modelId="{0BBC8082-3487-4EA1-8B30-61FE7F58E898}" type="presParOf" srcId="{048C1C5B-72EA-4690-854B-73B97584D678}" destId="{5593AF7E-B89D-4135-89B6-0C536FCD440C}" srcOrd="0" destOrd="0" presId="urn:microsoft.com/office/officeart/2018/2/layout/IconLabelList"/>
    <dgm:cxn modelId="{68BB637B-0501-4BF0-AB22-D2E8DD22D7DE}" type="presParOf" srcId="{048C1C5B-72EA-4690-854B-73B97584D678}" destId="{FB209E14-C0CD-48AA-B0AB-9C1829371DB7}" srcOrd="1" destOrd="0" presId="urn:microsoft.com/office/officeart/2018/2/layout/IconLabelList"/>
    <dgm:cxn modelId="{D3F099EF-3B09-44B8-9B44-06073C36E6E5}" type="presParOf" srcId="{048C1C5B-72EA-4690-854B-73B97584D678}" destId="{39131164-884A-4657-A177-B4E6E6C24CCD}" srcOrd="2" destOrd="0" presId="urn:microsoft.com/office/officeart/2018/2/layout/IconLabelList"/>
    <dgm:cxn modelId="{692F2670-E96F-4802-BEF7-E12FE55102D4}" type="presParOf" srcId="{83002FFA-CBC5-4D45-98AE-BFFF3E8AAD08}" destId="{FA715CA3-A3A9-4605-8FC9-C94979800CB4}" srcOrd="5" destOrd="0" presId="urn:microsoft.com/office/officeart/2018/2/layout/IconLabelList"/>
    <dgm:cxn modelId="{74172E81-AD19-4554-9930-DA755AF49246}" type="presParOf" srcId="{83002FFA-CBC5-4D45-98AE-BFFF3E8AAD08}" destId="{17B08992-40C2-4E92-8CB5-602075988279}" srcOrd="6" destOrd="0" presId="urn:microsoft.com/office/officeart/2018/2/layout/IconLabelList"/>
    <dgm:cxn modelId="{71EC5C78-DBFE-430D-BCBD-B0B8233990DB}" type="presParOf" srcId="{17B08992-40C2-4E92-8CB5-602075988279}" destId="{A63868DF-0CA5-4106-92E0-4C7E77CD6716}" srcOrd="0" destOrd="0" presId="urn:microsoft.com/office/officeart/2018/2/layout/IconLabelList"/>
    <dgm:cxn modelId="{3A13BC92-C8E7-429C-B6A2-4A0C96613538}" type="presParOf" srcId="{17B08992-40C2-4E92-8CB5-602075988279}" destId="{1148C686-267E-47DF-9360-91CEFD50348D}" srcOrd="1" destOrd="0" presId="urn:microsoft.com/office/officeart/2018/2/layout/IconLabelList"/>
    <dgm:cxn modelId="{BD69F372-4289-44C7-BB20-468730826991}" type="presParOf" srcId="{17B08992-40C2-4E92-8CB5-602075988279}" destId="{0264BF74-30DC-425B-8E7E-C72153F69A78}"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21CF5C-04C4-4C85-85DA-A0FD261704DF}"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A5DB310B-26D3-43AA-9ACB-CEEEC72D452C}">
      <dgm:prSet/>
      <dgm:spPr/>
      <dgm:t>
        <a:bodyPr/>
        <a:lstStyle/>
        <a:p>
          <a:r>
            <a:rPr lang="en-US" dirty="0">
              <a:latin typeface="Calibri" panose="020F0502020204030204" pitchFamily="34" charset="0"/>
              <a:cs typeface="Calibri" panose="020F0502020204030204" pitchFamily="34" charset="0"/>
            </a:rPr>
            <a:t>Obese Class I: BMI 30 – 34.9 kg/m²  </a:t>
          </a:r>
        </a:p>
      </dgm:t>
    </dgm:pt>
    <dgm:pt modelId="{B1E64410-CB24-4C7F-9D26-C966BC6A2533}" type="parTrans" cxnId="{AFD21686-8372-4444-B7BE-4951A016482A}">
      <dgm:prSet/>
      <dgm:spPr/>
      <dgm:t>
        <a:bodyPr/>
        <a:lstStyle/>
        <a:p>
          <a:endParaRPr lang="en-US"/>
        </a:p>
      </dgm:t>
    </dgm:pt>
    <dgm:pt modelId="{A3179FB3-268F-48C6-9E82-01DC81B79EAF}" type="sibTrans" cxnId="{AFD21686-8372-4444-B7BE-4951A016482A}">
      <dgm:prSet/>
      <dgm:spPr/>
      <dgm:t>
        <a:bodyPr/>
        <a:lstStyle/>
        <a:p>
          <a:endParaRPr lang="en-US"/>
        </a:p>
      </dgm:t>
    </dgm:pt>
    <dgm:pt modelId="{7399B587-0A39-4AD2-A41F-D97504A65404}">
      <dgm:prSet/>
      <dgm:spPr/>
      <dgm:t>
        <a:bodyPr/>
        <a:lstStyle/>
        <a:p>
          <a:r>
            <a:rPr lang="en-US" dirty="0">
              <a:latin typeface="Calibri" panose="020F0502020204030204" pitchFamily="34" charset="0"/>
              <a:cs typeface="Calibri" panose="020F0502020204030204" pitchFamily="34" charset="0"/>
            </a:rPr>
            <a:t>Obese Class II: BMI 35 – 39.9 kg/m² </a:t>
          </a:r>
        </a:p>
      </dgm:t>
    </dgm:pt>
    <dgm:pt modelId="{AACEF55D-F4CA-405F-967C-38E6D8CB0E39}" type="parTrans" cxnId="{B5D07568-CE18-4E5C-9B49-9FE6233D1BBA}">
      <dgm:prSet/>
      <dgm:spPr/>
      <dgm:t>
        <a:bodyPr/>
        <a:lstStyle/>
        <a:p>
          <a:endParaRPr lang="en-US"/>
        </a:p>
      </dgm:t>
    </dgm:pt>
    <dgm:pt modelId="{0C26A313-2EC2-491A-96B9-A50147BA730B}" type="sibTrans" cxnId="{B5D07568-CE18-4E5C-9B49-9FE6233D1BBA}">
      <dgm:prSet/>
      <dgm:spPr/>
      <dgm:t>
        <a:bodyPr/>
        <a:lstStyle/>
        <a:p>
          <a:endParaRPr lang="en-US"/>
        </a:p>
      </dgm:t>
    </dgm:pt>
    <dgm:pt modelId="{78DB89C6-6EF6-41C0-90BF-7BEFFCFC3D62}">
      <dgm:prSet/>
      <dgm:spPr/>
      <dgm:t>
        <a:bodyPr/>
        <a:lstStyle/>
        <a:p>
          <a:r>
            <a:rPr lang="en-US" dirty="0">
              <a:latin typeface="Calibri" panose="020F0502020204030204" pitchFamily="34" charset="0"/>
              <a:cs typeface="Calibri" panose="020F0502020204030204" pitchFamily="34" charset="0"/>
            </a:rPr>
            <a:t>Obese Class III: BMI ≥34.9 kg/m² </a:t>
          </a:r>
        </a:p>
      </dgm:t>
    </dgm:pt>
    <dgm:pt modelId="{CBBBCE7C-48D6-458E-A2F4-D1C9AA9ED1C3}" type="parTrans" cxnId="{4988FA2C-3761-4A0A-844B-6783D01F7AFC}">
      <dgm:prSet/>
      <dgm:spPr/>
      <dgm:t>
        <a:bodyPr/>
        <a:lstStyle/>
        <a:p>
          <a:endParaRPr lang="en-US"/>
        </a:p>
      </dgm:t>
    </dgm:pt>
    <dgm:pt modelId="{2DEF7011-F9FB-4E99-8643-05471B52942C}" type="sibTrans" cxnId="{4988FA2C-3761-4A0A-844B-6783D01F7AFC}">
      <dgm:prSet/>
      <dgm:spPr/>
      <dgm:t>
        <a:bodyPr/>
        <a:lstStyle/>
        <a:p>
          <a:endParaRPr lang="en-US"/>
        </a:p>
      </dgm:t>
    </dgm:pt>
    <dgm:pt modelId="{CC537E76-5A10-4AA2-9999-27047F367D5F}">
      <dgm:prSet/>
      <dgm:spPr/>
      <dgm:t>
        <a:bodyPr/>
        <a:lstStyle/>
        <a:p>
          <a:r>
            <a:rPr lang="en-US" b="0" i="0" dirty="0"/>
            <a:t>Although BMI provides the most useful population-level measure of overweight and obesity, it should be considered a rough guide. </a:t>
          </a:r>
          <a:endParaRPr lang="en-US" dirty="0"/>
        </a:p>
      </dgm:t>
    </dgm:pt>
    <dgm:pt modelId="{318FB5DB-A636-433F-B678-2215B5F81049}" type="parTrans" cxnId="{E67119E2-C5E5-4C5D-9955-5DCBDBB24F53}">
      <dgm:prSet/>
      <dgm:spPr/>
      <dgm:t>
        <a:bodyPr/>
        <a:lstStyle/>
        <a:p>
          <a:endParaRPr lang="en-CA"/>
        </a:p>
      </dgm:t>
    </dgm:pt>
    <dgm:pt modelId="{0C255F5E-1DF3-4D9E-8949-8BED0B1E79A4}" type="sibTrans" cxnId="{E67119E2-C5E5-4C5D-9955-5DCBDBB24F53}">
      <dgm:prSet/>
      <dgm:spPr/>
      <dgm:t>
        <a:bodyPr/>
        <a:lstStyle/>
        <a:p>
          <a:endParaRPr lang="en-CA"/>
        </a:p>
      </dgm:t>
    </dgm:pt>
    <dgm:pt modelId="{F472E844-07D6-490E-BEA8-95B9974FF901}" type="pres">
      <dgm:prSet presAssocID="{4821CF5C-04C4-4C85-85DA-A0FD261704DF}" presName="vert0" presStyleCnt="0">
        <dgm:presLayoutVars>
          <dgm:dir/>
          <dgm:animOne val="branch"/>
          <dgm:animLvl val="lvl"/>
        </dgm:presLayoutVars>
      </dgm:prSet>
      <dgm:spPr/>
    </dgm:pt>
    <dgm:pt modelId="{06E3D7A6-029E-4DC5-AA15-A289FA0664A2}" type="pres">
      <dgm:prSet presAssocID="{A5DB310B-26D3-43AA-9ACB-CEEEC72D452C}" presName="thickLine" presStyleLbl="alignNode1" presStyleIdx="0" presStyleCnt="4"/>
      <dgm:spPr/>
    </dgm:pt>
    <dgm:pt modelId="{4D435278-4E04-42B1-A958-8AE0FBBC962A}" type="pres">
      <dgm:prSet presAssocID="{A5DB310B-26D3-43AA-9ACB-CEEEC72D452C}" presName="horz1" presStyleCnt="0"/>
      <dgm:spPr/>
    </dgm:pt>
    <dgm:pt modelId="{D408C50C-1B23-4066-95DC-A812335AA59C}" type="pres">
      <dgm:prSet presAssocID="{A5DB310B-26D3-43AA-9ACB-CEEEC72D452C}" presName="tx1" presStyleLbl="revTx" presStyleIdx="0" presStyleCnt="4"/>
      <dgm:spPr/>
    </dgm:pt>
    <dgm:pt modelId="{20916C60-4485-4086-A8F7-00D1CB7B54C2}" type="pres">
      <dgm:prSet presAssocID="{A5DB310B-26D3-43AA-9ACB-CEEEC72D452C}" presName="vert1" presStyleCnt="0"/>
      <dgm:spPr/>
    </dgm:pt>
    <dgm:pt modelId="{6E9F9BB2-9EFE-4C55-B0E5-2794EEA1995F}" type="pres">
      <dgm:prSet presAssocID="{7399B587-0A39-4AD2-A41F-D97504A65404}" presName="thickLine" presStyleLbl="alignNode1" presStyleIdx="1" presStyleCnt="4"/>
      <dgm:spPr/>
    </dgm:pt>
    <dgm:pt modelId="{CEDB665E-7CF5-426E-BD69-ADAFFB3693AC}" type="pres">
      <dgm:prSet presAssocID="{7399B587-0A39-4AD2-A41F-D97504A65404}" presName="horz1" presStyleCnt="0"/>
      <dgm:spPr/>
    </dgm:pt>
    <dgm:pt modelId="{97775BBD-3D3F-4C63-A034-C42818B3AB48}" type="pres">
      <dgm:prSet presAssocID="{7399B587-0A39-4AD2-A41F-D97504A65404}" presName="tx1" presStyleLbl="revTx" presStyleIdx="1" presStyleCnt="4"/>
      <dgm:spPr/>
    </dgm:pt>
    <dgm:pt modelId="{0BB7D0BE-3BCF-4886-A513-BBBF2ED863E5}" type="pres">
      <dgm:prSet presAssocID="{7399B587-0A39-4AD2-A41F-D97504A65404}" presName="vert1" presStyleCnt="0"/>
      <dgm:spPr/>
    </dgm:pt>
    <dgm:pt modelId="{FE1FA8A6-9ADD-4DA7-A702-9C7C86957ECF}" type="pres">
      <dgm:prSet presAssocID="{78DB89C6-6EF6-41C0-90BF-7BEFFCFC3D62}" presName="thickLine" presStyleLbl="alignNode1" presStyleIdx="2" presStyleCnt="4"/>
      <dgm:spPr/>
    </dgm:pt>
    <dgm:pt modelId="{A90765E8-4FC4-4FC0-B3C2-5E62FCFE4C36}" type="pres">
      <dgm:prSet presAssocID="{78DB89C6-6EF6-41C0-90BF-7BEFFCFC3D62}" presName="horz1" presStyleCnt="0"/>
      <dgm:spPr/>
    </dgm:pt>
    <dgm:pt modelId="{EE8E5F94-F6D6-4D14-A20B-3B30FC42083D}" type="pres">
      <dgm:prSet presAssocID="{78DB89C6-6EF6-41C0-90BF-7BEFFCFC3D62}" presName="tx1" presStyleLbl="revTx" presStyleIdx="2" presStyleCnt="4"/>
      <dgm:spPr/>
    </dgm:pt>
    <dgm:pt modelId="{866111BF-A2D4-4C1B-8B1D-5DCD3F265F1A}" type="pres">
      <dgm:prSet presAssocID="{78DB89C6-6EF6-41C0-90BF-7BEFFCFC3D62}" presName="vert1" presStyleCnt="0"/>
      <dgm:spPr/>
    </dgm:pt>
    <dgm:pt modelId="{D1980670-BC52-4CE5-BD33-79AFE38BFFB6}" type="pres">
      <dgm:prSet presAssocID="{CC537E76-5A10-4AA2-9999-27047F367D5F}" presName="thickLine" presStyleLbl="alignNode1" presStyleIdx="3" presStyleCnt="4"/>
      <dgm:spPr/>
    </dgm:pt>
    <dgm:pt modelId="{71195B72-E656-4A7A-B440-A23315EBE125}" type="pres">
      <dgm:prSet presAssocID="{CC537E76-5A10-4AA2-9999-27047F367D5F}" presName="horz1" presStyleCnt="0"/>
      <dgm:spPr/>
    </dgm:pt>
    <dgm:pt modelId="{F3FDB1BF-916C-4F57-8E7B-4DAF79F1464F}" type="pres">
      <dgm:prSet presAssocID="{CC537E76-5A10-4AA2-9999-27047F367D5F}" presName="tx1" presStyleLbl="revTx" presStyleIdx="3" presStyleCnt="4"/>
      <dgm:spPr/>
    </dgm:pt>
    <dgm:pt modelId="{F0124F74-EBD1-44F6-8DF9-60F5C60066CD}" type="pres">
      <dgm:prSet presAssocID="{CC537E76-5A10-4AA2-9999-27047F367D5F}" presName="vert1" presStyleCnt="0"/>
      <dgm:spPr/>
    </dgm:pt>
  </dgm:ptLst>
  <dgm:cxnLst>
    <dgm:cxn modelId="{4988FA2C-3761-4A0A-844B-6783D01F7AFC}" srcId="{4821CF5C-04C4-4C85-85DA-A0FD261704DF}" destId="{78DB89C6-6EF6-41C0-90BF-7BEFFCFC3D62}" srcOrd="2" destOrd="0" parTransId="{CBBBCE7C-48D6-458E-A2F4-D1C9AA9ED1C3}" sibTransId="{2DEF7011-F9FB-4E99-8643-05471B52942C}"/>
    <dgm:cxn modelId="{6334EE46-3088-4773-A417-597D382358A9}" type="presOf" srcId="{7399B587-0A39-4AD2-A41F-D97504A65404}" destId="{97775BBD-3D3F-4C63-A034-C42818B3AB48}" srcOrd="0" destOrd="0" presId="urn:microsoft.com/office/officeart/2008/layout/LinedList"/>
    <dgm:cxn modelId="{B5D07568-CE18-4E5C-9B49-9FE6233D1BBA}" srcId="{4821CF5C-04C4-4C85-85DA-A0FD261704DF}" destId="{7399B587-0A39-4AD2-A41F-D97504A65404}" srcOrd="1" destOrd="0" parTransId="{AACEF55D-F4CA-405F-967C-38E6D8CB0E39}" sibTransId="{0C26A313-2EC2-491A-96B9-A50147BA730B}"/>
    <dgm:cxn modelId="{AFD21686-8372-4444-B7BE-4951A016482A}" srcId="{4821CF5C-04C4-4C85-85DA-A0FD261704DF}" destId="{A5DB310B-26D3-43AA-9ACB-CEEEC72D452C}" srcOrd="0" destOrd="0" parTransId="{B1E64410-CB24-4C7F-9D26-C966BC6A2533}" sibTransId="{A3179FB3-268F-48C6-9E82-01DC81B79EAF}"/>
    <dgm:cxn modelId="{555E09A7-A665-4E8F-99E8-1F4D6136D6E7}" type="presOf" srcId="{4821CF5C-04C4-4C85-85DA-A0FD261704DF}" destId="{F472E844-07D6-490E-BEA8-95B9974FF901}" srcOrd="0" destOrd="0" presId="urn:microsoft.com/office/officeart/2008/layout/LinedList"/>
    <dgm:cxn modelId="{999EC9BA-0E58-44C2-8CB2-4569E416ADDD}" type="presOf" srcId="{A5DB310B-26D3-43AA-9ACB-CEEEC72D452C}" destId="{D408C50C-1B23-4066-95DC-A812335AA59C}" srcOrd="0" destOrd="0" presId="urn:microsoft.com/office/officeart/2008/layout/LinedList"/>
    <dgm:cxn modelId="{A5DC71BF-DC4C-46E6-9B51-CDE6A89D3D2E}" type="presOf" srcId="{CC537E76-5A10-4AA2-9999-27047F367D5F}" destId="{F3FDB1BF-916C-4F57-8E7B-4DAF79F1464F}" srcOrd="0" destOrd="0" presId="urn:microsoft.com/office/officeart/2008/layout/LinedList"/>
    <dgm:cxn modelId="{12609FC5-73AD-4D47-8D05-8905822A44AC}" type="presOf" srcId="{78DB89C6-6EF6-41C0-90BF-7BEFFCFC3D62}" destId="{EE8E5F94-F6D6-4D14-A20B-3B30FC42083D}" srcOrd="0" destOrd="0" presId="urn:microsoft.com/office/officeart/2008/layout/LinedList"/>
    <dgm:cxn modelId="{E67119E2-C5E5-4C5D-9955-5DCBDBB24F53}" srcId="{4821CF5C-04C4-4C85-85DA-A0FD261704DF}" destId="{CC537E76-5A10-4AA2-9999-27047F367D5F}" srcOrd="3" destOrd="0" parTransId="{318FB5DB-A636-433F-B678-2215B5F81049}" sibTransId="{0C255F5E-1DF3-4D9E-8949-8BED0B1E79A4}"/>
    <dgm:cxn modelId="{14DF6705-6706-467D-9025-CFC6F5620EFC}" type="presParOf" srcId="{F472E844-07D6-490E-BEA8-95B9974FF901}" destId="{06E3D7A6-029E-4DC5-AA15-A289FA0664A2}" srcOrd="0" destOrd="0" presId="urn:microsoft.com/office/officeart/2008/layout/LinedList"/>
    <dgm:cxn modelId="{A5E9F53C-8D42-453B-8420-AD86DCC33C82}" type="presParOf" srcId="{F472E844-07D6-490E-BEA8-95B9974FF901}" destId="{4D435278-4E04-42B1-A958-8AE0FBBC962A}" srcOrd="1" destOrd="0" presId="urn:microsoft.com/office/officeart/2008/layout/LinedList"/>
    <dgm:cxn modelId="{63941985-2148-42F1-9E8B-61951A139FBF}" type="presParOf" srcId="{4D435278-4E04-42B1-A958-8AE0FBBC962A}" destId="{D408C50C-1B23-4066-95DC-A812335AA59C}" srcOrd="0" destOrd="0" presId="urn:microsoft.com/office/officeart/2008/layout/LinedList"/>
    <dgm:cxn modelId="{5C5020E6-6B8C-4591-829B-6685C0DDA3F8}" type="presParOf" srcId="{4D435278-4E04-42B1-A958-8AE0FBBC962A}" destId="{20916C60-4485-4086-A8F7-00D1CB7B54C2}" srcOrd="1" destOrd="0" presId="urn:microsoft.com/office/officeart/2008/layout/LinedList"/>
    <dgm:cxn modelId="{5699777B-C95F-4C82-BCAF-651049813B67}" type="presParOf" srcId="{F472E844-07D6-490E-BEA8-95B9974FF901}" destId="{6E9F9BB2-9EFE-4C55-B0E5-2794EEA1995F}" srcOrd="2" destOrd="0" presId="urn:microsoft.com/office/officeart/2008/layout/LinedList"/>
    <dgm:cxn modelId="{CF2D566F-5BA5-41AD-BD36-82C2EA2896C7}" type="presParOf" srcId="{F472E844-07D6-490E-BEA8-95B9974FF901}" destId="{CEDB665E-7CF5-426E-BD69-ADAFFB3693AC}" srcOrd="3" destOrd="0" presId="urn:microsoft.com/office/officeart/2008/layout/LinedList"/>
    <dgm:cxn modelId="{2E9C8671-4F1E-406A-B4A7-125C54C6A9B3}" type="presParOf" srcId="{CEDB665E-7CF5-426E-BD69-ADAFFB3693AC}" destId="{97775BBD-3D3F-4C63-A034-C42818B3AB48}" srcOrd="0" destOrd="0" presId="urn:microsoft.com/office/officeart/2008/layout/LinedList"/>
    <dgm:cxn modelId="{1B727B26-01BE-46E9-9C5B-C992FE93C5AF}" type="presParOf" srcId="{CEDB665E-7CF5-426E-BD69-ADAFFB3693AC}" destId="{0BB7D0BE-3BCF-4886-A513-BBBF2ED863E5}" srcOrd="1" destOrd="0" presId="urn:microsoft.com/office/officeart/2008/layout/LinedList"/>
    <dgm:cxn modelId="{A21F80FD-7622-4891-BC8C-740EA19955E9}" type="presParOf" srcId="{F472E844-07D6-490E-BEA8-95B9974FF901}" destId="{FE1FA8A6-9ADD-4DA7-A702-9C7C86957ECF}" srcOrd="4" destOrd="0" presId="urn:microsoft.com/office/officeart/2008/layout/LinedList"/>
    <dgm:cxn modelId="{E4F79162-E778-40FA-AED3-FA5EBCD73D68}" type="presParOf" srcId="{F472E844-07D6-490E-BEA8-95B9974FF901}" destId="{A90765E8-4FC4-4FC0-B3C2-5E62FCFE4C36}" srcOrd="5" destOrd="0" presId="urn:microsoft.com/office/officeart/2008/layout/LinedList"/>
    <dgm:cxn modelId="{F718429F-B9ED-4144-AF42-427755331889}" type="presParOf" srcId="{A90765E8-4FC4-4FC0-B3C2-5E62FCFE4C36}" destId="{EE8E5F94-F6D6-4D14-A20B-3B30FC42083D}" srcOrd="0" destOrd="0" presId="urn:microsoft.com/office/officeart/2008/layout/LinedList"/>
    <dgm:cxn modelId="{66CA5B7E-0464-4174-A23D-B9401EBF7755}" type="presParOf" srcId="{A90765E8-4FC4-4FC0-B3C2-5E62FCFE4C36}" destId="{866111BF-A2D4-4C1B-8B1D-5DCD3F265F1A}" srcOrd="1" destOrd="0" presId="urn:microsoft.com/office/officeart/2008/layout/LinedList"/>
    <dgm:cxn modelId="{C3ACE6DC-B43E-41E0-86F3-CA7EDE914DB4}" type="presParOf" srcId="{F472E844-07D6-490E-BEA8-95B9974FF901}" destId="{D1980670-BC52-4CE5-BD33-79AFE38BFFB6}" srcOrd="6" destOrd="0" presId="urn:microsoft.com/office/officeart/2008/layout/LinedList"/>
    <dgm:cxn modelId="{5DB88CB9-65A1-448A-8343-2AE0D60AFBFD}" type="presParOf" srcId="{F472E844-07D6-490E-BEA8-95B9974FF901}" destId="{71195B72-E656-4A7A-B440-A23315EBE125}" srcOrd="7" destOrd="0" presId="urn:microsoft.com/office/officeart/2008/layout/LinedList"/>
    <dgm:cxn modelId="{F59B172B-D74E-42D0-AE79-62AB1B83C7F3}" type="presParOf" srcId="{71195B72-E656-4A7A-B440-A23315EBE125}" destId="{F3FDB1BF-916C-4F57-8E7B-4DAF79F1464F}" srcOrd="0" destOrd="0" presId="urn:microsoft.com/office/officeart/2008/layout/LinedList"/>
    <dgm:cxn modelId="{7CD2E402-53B9-4762-8EED-4C2737731C60}" type="presParOf" srcId="{71195B72-E656-4A7A-B440-A23315EBE125}" destId="{F0124F74-EBD1-44F6-8DF9-60F5C60066C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4D8C4F8-9028-470D-B6BF-A9511EF9C491}"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AB4CDE5-1749-4F32-BCCF-2A49C237EF5E}">
      <dgm:prSet custT="1"/>
      <dgm:spPr/>
      <dgm:t>
        <a:bodyPr/>
        <a:lstStyle/>
        <a:p>
          <a:r>
            <a:rPr lang="en-CA" sz="2000" dirty="0">
              <a:effectLst/>
              <a:latin typeface="Calibri" panose="020F0502020204030204" pitchFamily="34" charset="0"/>
              <a:cs typeface="Times New Roman" panose="02020603050405020304" pitchFamily="18" charset="0"/>
            </a:rPr>
            <a:t> Higher EOSS Stage patients require longer treatment time.</a:t>
          </a:r>
          <a:endParaRPr lang="en-US" sz="2000" dirty="0"/>
        </a:p>
      </dgm:t>
    </dgm:pt>
    <dgm:pt modelId="{2E581EE6-61A1-4CA1-960F-39058EE3D152}" type="parTrans" cxnId="{6EE21BF6-A4BD-407B-BF5E-B1C0ECECF1D6}">
      <dgm:prSet/>
      <dgm:spPr/>
      <dgm:t>
        <a:bodyPr/>
        <a:lstStyle/>
        <a:p>
          <a:endParaRPr lang="en-US"/>
        </a:p>
      </dgm:t>
    </dgm:pt>
    <dgm:pt modelId="{AB7A765F-F27F-4D4E-9BEC-DB121AA95DA3}" type="sibTrans" cxnId="{6EE21BF6-A4BD-407B-BF5E-B1C0ECECF1D6}">
      <dgm:prSet/>
      <dgm:spPr/>
      <dgm:t>
        <a:bodyPr/>
        <a:lstStyle/>
        <a:p>
          <a:endParaRPr lang="en-US"/>
        </a:p>
      </dgm:t>
    </dgm:pt>
    <dgm:pt modelId="{45537FBA-A94C-483F-A902-E22869615E9A}">
      <dgm:prSet custT="1"/>
      <dgm:spPr/>
      <dgm:t>
        <a:bodyPr/>
        <a:lstStyle/>
        <a:p>
          <a:r>
            <a:rPr lang="en-US" sz="2000" dirty="0">
              <a:latin typeface="Arial" panose="020B0604020202020204" pitchFamily="34" charset="0"/>
              <a:cs typeface="Arial" panose="020B0604020202020204" pitchFamily="34" charset="0"/>
            </a:rPr>
            <a:t>Recommends weight loss only in more severe stages.</a:t>
          </a:r>
        </a:p>
      </dgm:t>
    </dgm:pt>
    <dgm:pt modelId="{81293385-B444-4824-889B-DDC7F2C9DFF9}" type="parTrans" cxnId="{9B13B0A5-17FB-44DF-A6A7-B5DE94F50A70}">
      <dgm:prSet/>
      <dgm:spPr/>
      <dgm:t>
        <a:bodyPr/>
        <a:lstStyle/>
        <a:p>
          <a:endParaRPr lang="en-CA"/>
        </a:p>
      </dgm:t>
    </dgm:pt>
    <dgm:pt modelId="{8AC8ED12-0E1F-435A-A97D-E516DD00E4AB}" type="sibTrans" cxnId="{9B13B0A5-17FB-44DF-A6A7-B5DE94F50A70}">
      <dgm:prSet/>
      <dgm:spPr/>
      <dgm:t>
        <a:bodyPr/>
        <a:lstStyle/>
        <a:p>
          <a:endParaRPr lang="en-CA"/>
        </a:p>
      </dgm:t>
    </dgm:pt>
    <dgm:pt modelId="{8DD063F6-27AE-4B14-8607-A2081E5FA384}">
      <dgm:prSet custT="1"/>
      <dgm:spPr/>
      <dgm:t>
        <a:bodyPr/>
        <a:lstStyle/>
        <a:p>
          <a:r>
            <a:rPr lang="en-US" sz="1600" dirty="0"/>
            <a:t> </a:t>
          </a:r>
          <a:r>
            <a:rPr lang="en-US" sz="2000" dirty="0"/>
            <a:t>Physical or Psychological factors affect weight loss control.</a:t>
          </a:r>
        </a:p>
      </dgm:t>
    </dgm:pt>
    <dgm:pt modelId="{993C19A1-C5BD-44BE-BE65-6E301B2447F2}" type="parTrans" cxnId="{95752A14-7AF4-4167-8C20-97575C598612}">
      <dgm:prSet/>
      <dgm:spPr/>
      <dgm:t>
        <a:bodyPr/>
        <a:lstStyle/>
        <a:p>
          <a:endParaRPr lang="en-CA"/>
        </a:p>
      </dgm:t>
    </dgm:pt>
    <dgm:pt modelId="{95F9D16C-3E48-430A-B943-58707C128CA6}" type="sibTrans" cxnId="{95752A14-7AF4-4167-8C20-97575C598612}">
      <dgm:prSet/>
      <dgm:spPr/>
      <dgm:t>
        <a:bodyPr/>
        <a:lstStyle/>
        <a:p>
          <a:endParaRPr lang="en-CA"/>
        </a:p>
      </dgm:t>
    </dgm:pt>
    <dgm:pt modelId="{508CBB2A-A80D-4569-BDBE-FF2D247A2482}">
      <dgm:prSet custT="1"/>
      <dgm:spPr/>
      <dgm:t>
        <a:bodyPr/>
        <a:lstStyle/>
        <a:p>
          <a:r>
            <a:rPr lang="en-US" sz="2000" dirty="0"/>
            <a:t>Sensitivity to limitations outside of patient control</a:t>
          </a:r>
        </a:p>
      </dgm:t>
    </dgm:pt>
    <dgm:pt modelId="{B6BE4E64-4345-4475-BDFD-EABF2D169219}" type="parTrans" cxnId="{86BD1F81-3707-4222-B042-70A1FB593549}">
      <dgm:prSet/>
      <dgm:spPr/>
      <dgm:t>
        <a:bodyPr/>
        <a:lstStyle/>
        <a:p>
          <a:endParaRPr lang="en-CA"/>
        </a:p>
      </dgm:t>
    </dgm:pt>
    <dgm:pt modelId="{C59E7AFB-C9F2-40BF-95AE-B6A3EB6FD01F}" type="sibTrans" cxnId="{86BD1F81-3707-4222-B042-70A1FB593549}">
      <dgm:prSet/>
      <dgm:spPr/>
      <dgm:t>
        <a:bodyPr/>
        <a:lstStyle/>
        <a:p>
          <a:endParaRPr lang="en-CA"/>
        </a:p>
      </dgm:t>
    </dgm:pt>
    <dgm:pt modelId="{2F1E50BE-F0B9-4F0C-9AFC-EE0768BEF19D}">
      <dgm:prSet custT="1"/>
      <dgm:spPr/>
      <dgm: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5 stage system of obesity classification. </a:t>
          </a:r>
          <a:endParaRPr lang="en-CA" sz="2400" dirty="0"/>
        </a:p>
      </dgm:t>
    </dgm:pt>
    <dgm:pt modelId="{F86E85D4-198F-4145-90E9-F38DB44EB49A}" type="parTrans" cxnId="{2CBA9DFB-6D07-4906-9B27-EAC8E8A1D127}">
      <dgm:prSet/>
      <dgm:spPr/>
      <dgm:t>
        <a:bodyPr/>
        <a:lstStyle/>
        <a:p>
          <a:endParaRPr lang="en-CA"/>
        </a:p>
      </dgm:t>
    </dgm:pt>
    <dgm:pt modelId="{F21F7741-C7F6-405A-BA85-EAAC2C0769EE}" type="sibTrans" cxnId="{2CBA9DFB-6D07-4906-9B27-EAC8E8A1D127}">
      <dgm:prSet/>
      <dgm:spPr/>
      <dgm:t>
        <a:bodyPr/>
        <a:lstStyle/>
        <a:p>
          <a:endParaRPr lang="en-CA"/>
        </a:p>
      </dgm:t>
    </dgm:pt>
    <dgm:pt modelId="{4196089B-A4F7-415A-AF90-75DAFB748900}">
      <dgm:prSet custT="1"/>
      <dgm:spPr/>
      <dgm: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Considers the metabolic, physical, and psychological parameters to guide optimal treatment </a:t>
          </a:r>
          <a:endParaRPr lang="en-CA" sz="1800" dirty="0"/>
        </a:p>
      </dgm:t>
    </dgm:pt>
    <dgm:pt modelId="{0D945B1C-FC52-4908-8259-DCD1C9D5DC08}" type="parTrans" cxnId="{7B095FD5-C988-4250-9483-B290C39B78E7}">
      <dgm:prSet/>
      <dgm:spPr/>
      <dgm:t>
        <a:bodyPr/>
        <a:lstStyle/>
        <a:p>
          <a:endParaRPr lang="en-CA"/>
        </a:p>
      </dgm:t>
    </dgm:pt>
    <dgm:pt modelId="{7EAF0C6D-89B0-426D-AFC4-41F8953FEECF}" type="sibTrans" cxnId="{7B095FD5-C988-4250-9483-B290C39B78E7}">
      <dgm:prSet/>
      <dgm:spPr/>
      <dgm:t>
        <a:bodyPr/>
        <a:lstStyle/>
        <a:p>
          <a:endParaRPr lang="en-CA"/>
        </a:p>
      </dgm:t>
    </dgm:pt>
    <dgm:pt modelId="{8B6641D8-698C-4923-9892-A378567E14D1}" type="pres">
      <dgm:prSet presAssocID="{84D8C4F8-9028-470D-B6BF-A9511EF9C491}" presName="diagram" presStyleCnt="0">
        <dgm:presLayoutVars>
          <dgm:dir/>
          <dgm:resizeHandles val="exact"/>
        </dgm:presLayoutVars>
      </dgm:prSet>
      <dgm:spPr/>
    </dgm:pt>
    <dgm:pt modelId="{1E758EB9-59E4-495F-A6E6-5E57341BE079}" type="pres">
      <dgm:prSet presAssocID="{45537FBA-A94C-483F-A902-E22869615E9A}" presName="node" presStyleLbl="node1" presStyleIdx="0" presStyleCnt="6">
        <dgm:presLayoutVars>
          <dgm:bulletEnabled val="1"/>
        </dgm:presLayoutVars>
      </dgm:prSet>
      <dgm:spPr/>
    </dgm:pt>
    <dgm:pt modelId="{E5295093-8C52-48EC-A333-FD06D388EE3D}" type="pres">
      <dgm:prSet presAssocID="{8AC8ED12-0E1F-435A-A97D-E516DD00E4AB}" presName="sibTrans" presStyleCnt="0"/>
      <dgm:spPr/>
    </dgm:pt>
    <dgm:pt modelId="{C8FA43CE-2D97-438C-9902-5878F7D06244}" type="pres">
      <dgm:prSet presAssocID="{2F1E50BE-F0B9-4F0C-9AFC-EE0768BEF19D}" presName="node" presStyleLbl="node1" presStyleIdx="1" presStyleCnt="6">
        <dgm:presLayoutVars>
          <dgm:bulletEnabled val="1"/>
        </dgm:presLayoutVars>
      </dgm:prSet>
      <dgm:spPr/>
    </dgm:pt>
    <dgm:pt modelId="{254DF137-B422-415E-8737-D32941DB80E4}" type="pres">
      <dgm:prSet presAssocID="{F21F7741-C7F6-405A-BA85-EAAC2C0769EE}" presName="sibTrans" presStyleCnt="0"/>
      <dgm:spPr/>
    </dgm:pt>
    <dgm:pt modelId="{194C1E84-4F9F-495E-B92B-A5CBDCC73B04}" type="pres">
      <dgm:prSet presAssocID="{8DD063F6-27AE-4B14-8607-A2081E5FA384}" presName="node" presStyleLbl="node1" presStyleIdx="2" presStyleCnt="6">
        <dgm:presLayoutVars>
          <dgm:bulletEnabled val="1"/>
        </dgm:presLayoutVars>
      </dgm:prSet>
      <dgm:spPr/>
    </dgm:pt>
    <dgm:pt modelId="{5A64FE09-C870-4DB0-B27E-01703EDB0E52}" type="pres">
      <dgm:prSet presAssocID="{95F9D16C-3E48-430A-B943-58707C128CA6}" presName="sibTrans" presStyleCnt="0"/>
      <dgm:spPr/>
    </dgm:pt>
    <dgm:pt modelId="{E034317E-3D1F-46A4-A4EF-9E588938839E}" type="pres">
      <dgm:prSet presAssocID="{FAB4CDE5-1749-4F32-BCCF-2A49C237EF5E}" presName="node" presStyleLbl="node1" presStyleIdx="3" presStyleCnt="6">
        <dgm:presLayoutVars>
          <dgm:bulletEnabled val="1"/>
        </dgm:presLayoutVars>
      </dgm:prSet>
      <dgm:spPr/>
    </dgm:pt>
    <dgm:pt modelId="{80CBDE5D-8702-4836-9D2B-038D7365AE70}" type="pres">
      <dgm:prSet presAssocID="{AB7A765F-F27F-4D4E-9BEC-DB121AA95DA3}" presName="sibTrans" presStyleCnt="0"/>
      <dgm:spPr/>
    </dgm:pt>
    <dgm:pt modelId="{12A5DEDF-225A-49EB-AA32-8742ABB44096}" type="pres">
      <dgm:prSet presAssocID="{508CBB2A-A80D-4569-BDBE-FF2D247A2482}" presName="node" presStyleLbl="node1" presStyleIdx="4" presStyleCnt="6">
        <dgm:presLayoutVars>
          <dgm:bulletEnabled val="1"/>
        </dgm:presLayoutVars>
      </dgm:prSet>
      <dgm:spPr/>
    </dgm:pt>
    <dgm:pt modelId="{E5A634C2-E41C-4635-BAE9-436C893CFCF2}" type="pres">
      <dgm:prSet presAssocID="{C59E7AFB-C9F2-40BF-95AE-B6A3EB6FD01F}" presName="sibTrans" presStyleCnt="0"/>
      <dgm:spPr/>
    </dgm:pt>
    <dgm:pt modelId="{4B403FEC-D558-4814-BD80-1C5D6B573B95}" type="pres">
      <dgm:prSet presAssocID="{4196089B-A4F7-415A-AF90-75DAFB748900}" presName="node" presStyleLbl="node1" presStyleIdx="5" presStyleCnt="6">
        <dgm:presLayoutVars>
          <dgm:bulletEnabled val="1"/>
        </dgm:presLayoutVars>
      </dgm:prSet>
      <dgm:spPr/>
    </dgm:pt>
  </dgm:ptLst>
  <dgm:cxnLst>
    <dgm:cxn modelId="{95752A14-7AF4-4167-8C20-97575C598612}" srcId="{84D8C4F8-9028-470D-B6BF-A9511EF9C491}" destId="{8DD063F6-27AE-4B14-8607-A2081E5FA384}" srcOrd="2" destOrd="0" parTransId="{993C19A1-C5BD-44BE-BE65-6E301B2447F2}" sibTransId="{95F9D16C-3E48-430A-B943-58707C128CA6}"/>
    <dgm:cxn modelId="{7973FF1C-88DE-405E-B8BA-CC406978BB6D}" type="presOf" srcId="{2F1E50BE-F0B9-4F0C-9AFC-EE0768BEF19D}" destId="{C8FA43CE-2D97-438C-9902-5878F7D06244}" srcOrd="0" destOrd="0" presId="urn:microsoft.com/office/officeart/2005/8/layout/default"/>
    <dgm:cxn modelId="{F40E0D27-095C-41BD-8F30-D11048C2CF96}" type="presOf" srcId="{8DD063F6-27AE-4B14-8607-A2081E5FA384}" destId="{194C1E84-4F9F-495E-B92B-A5CBDCC73B04}" srcOrd="0" destOrd="0" presId="urn:microsoft.com/office/officeart/2005/8/layout/default"/>
    <dgm:cxn modelId="{B22A336B-842A-48AB-9AA7-CCCE9ED571B1}" type="presOf" srcId="{FAB4CDE5-1749-4F32-BCCF-2A49C237EF5E}" destId="{E034317E-3D1F-46A4-A4EF-9E588938839E}" srcOrd="0" destOrd="0" presId="urn:microsoft.com/office/officeart/2005/8/layout/default"/>
    <dgm:cxn modelId="{86BD1F81-3707-4222-B042-70A1FB593549}" srcId="{84D8C4F8-9028-470D-B6BF-A9511EF9C491}" destId="{508CBB2A-A80D-4569-BDBE-FF2D247A2482}" srcOrd="4" destOrd="0" parTransId="{B6BE4E64-4345-4475-BDFD-EABF2D169219}" sibTransId="{C59E7AFB-C9F2-40BF-95AE-B6A3EB6FD01F}"/>
    <dgm:cxn modelId="{37CB7783-08FC-437F-B163-101FAE585FF6}" type="presOf" srcId="{4196089B-A4F7-415A-AF90-75DAFB748900}" destId="{4B403FEC-D558-4814-BD80-1C5D6B573B95}" srcOrd="0" destOrd="0" presId="urn:microsoft.com/office/officeart/2005/8/layout/default"/>
    <dgm:cxn modelId="{9B13B0A5-17FB-44DF-A6A7-B5DE94F50A70}" srcId="{84D8C4F8-9028-470D-B6BF-A9511EF9C491}" destId="{45537FBA-A94C-483F-A902-E22869615E9A}" srcOrd="0" destOrd="0" parTransId="{81293385-B444-4824-889B-DDC7F2C9DFF9}" sibTransId="{8AC8ED12-0E1F-435A-A97D-E516DD00E4AB}"/>
    <dgm:cxn modelId="{633A16A8-0702-46BC-A668-5531E0102132}" type="presOf" srcId="{508CBB2A-A80D-4569-BDBE-FF2D247A2482}" destId="{12A5DEDF-225A-49EB-AA32-8742ABB44096}" srcOrd="0" destOrd="0" presId="urn:microsoft.com/office/officeart/2005/8/layout/default"/>
    <dgm:cxn modelId="{ECFF25CA-07D9-464F-819E-CF5CA9AAF077}" type="presOf" srcId="{84D8C4F8-9028-470D-B6BF-A9511EF9C491}" destId="{8B6641D8-698C-4923-9892-A378567E14D1}" srcOrd="0" destOrd="0" presId="urn:microsoft.com/office/officeart/2005/8/layout/default"/>
    <dgm:cxn modelId="{7B095FD5-C988-4250-9483-B290C39B78E7}" srcId="{84D8C4F8-9028-470D-B6BF-A9511EF9C491}" destId="{4196089B-A4F7-415A-AF90-75DAFB748900}" srcOrd="5" destOrd="0" parTransId="{0D945B1C-FC52-4908-8259-DCD1C9D5DC08}" sibTransId="{7EAF0C6D-89B0-426D-AFC4-41F8953FEECF}"/>
    <dgm:cxn modelId="{4E4AE3EC-2565-452A-9025-D6D78AC03C6B}" type="presOf" srcId="{45537FBA-A94C-483F-A902-E22869615E9A}" destId="{1E758EB9-59E4-495F-A6E6-5E57341BE079}" srcOrd="0" destOrd="0" presId="urn:microsoft.com/office/officeart/2005/8/layout/default"/>
    <dgm:cxn modelId="{6EE21BF6-A4BD-407B-BF5E-B1C0ECECF1D6}" srcId="{84D8C4F8-9028-470D-B6BF-A9511EF9C491}" destId="{FAB4CDE5-1749-4F32-BCCF-2A49C237EF5E}" srcOrd="3" destOrd="0" parTransId="{2E581EE6-61A1-4CA1-960F-39058EE3D152}" sibTransId="{AB7A765F-F27F-4D4E-9BEC-DB121AA95DA3}"/>
    <dgm:cxn modelId="{2CBA9DFB-6D07-4906-9B27-EAC8E8A1D127}" srcId="{84D8C4F8-9028-470D-B6BF-A9511EF9C491}" destId="{2F1E50BE-F0B9-4F0C-9AFC-EE0768BEF19D}" srcOrd="1" destOrd="0" parTransId="{F86E85D4-198F-4145-90E9-F38DB44EB49A}" sibTransId="{F21F7741-C7F6-405A-BA85-EAAC2C0769EE}"/>
    <dgm:cxn modelId="{BBF59B04-B02B-42DE-ACF1-59D7DA40620B}" type="presParOf" srcId="{8B6641D8-698C-4923-9892-A378567E14D1}" destId="{1E758EB9-59E4-495F-A6E6-5E57341BE079}" srcOrd="0" destOrd="0" presId="urn:microsoft.com/office/officeart/2005/8/layout/default"/>
    <dgm:cxn modelId="{B43CEC0E-3A75-4A47-95B6-18C3846C890E}" type="presParOf" srcId="{8B6641D8-698C-4923-9892-A378567E14D1}" destId="{E5295093-8C52-48EC-A333-FD06D388EE3D}" srcOrd="1" destOrd="0" presId="urn:microsoft.com/office/officeart/2005/8/layout/default"/>
    <dgm:cxn modelId="{25282A19-893C-4735-9A84-431750A86F96}" type="presParOf" srcId="{8B6641D8-698C-4923-9892-A378567E14D1}" destId="{C8FA43CE-2D97-438C-9902-5878F7D06244}" srcOrd="2" destOrd="0" presId="urn:microsoft.com/office/officeart/2005/8/layout/default"/>
    <dgm:cxn modelId="{153EAA96-6614-4A50-A7B2-812815C99456}" type="presParOf" srcId="{8B6641D8-698C-4923-9892-A378567E14D1}" destId="{254DF137-B422-415E-8737-D32941DB80E4}" srcOrd="3" destOrd="0" presId="urn:microsoft.com/office/officeart/2005/8/layout/default"/>
    <dgm:cxn modelId="{A02D718D-3BA0-4E3A-8A29-50230C98AE31}" type="presParOf" srcId="{8B6641D8-698C-4923-9892-A378567E14D1}" destId="{194C1E84-4F9F-495E-B92B-A5CBDCC73B04}" srcOrd="4" destOrd="0" presId="urn:microsoft.com/office/officeart/2005/8/layout/default"/>
    <dgm:cxn modelId="{4EC003FD-50FD-49B4-A3E3-3D6348958F87}" type="presParOf" srcId="{8B6641D8-698C-4923-9892-A378567E14D1}" destId="{5A64FE09-C870-4DB0-B27E-01703EDB0E52}" srcOrd="5" destOrd="0" presId="urn:microsoft.com/office/officeart/2005/8/layout/default"/>
    <dgm:cxn modelId="{8C244090-25D8-4C70-83AF-077D25D56A09}" type="presParOf" srcId="{8B6641D8-698C-4923-9892-A378567E14D1}" destId="{E034317E-3D1F-46A4-A4EF-9E588938839E}" srcOrd="6" destOrd="0" presId="urn:microsoft.com/office/officeart/2005/8/layout/default"/>
    <dgm:cxn modelId="{8887AE03-2A36-46E1-8789-0C721069EAC0}" type="presParOf" srcId="{8B6641D8-698C-4923-9892-A378567E14D1}" destId="{80CBDE5D-8702-4836-9D2B-038D7365AE70}" srcOrd="7" destOrd="0" presId="urn:microsoft.com/office/officeart/2005/8/layout/default"/>
    <dgm:cxn modelId="{BCFA6436-B2ED-4973-84E8-81566D26E1D2}" type="presParOf" srcId="{8B6641D8-698C-4923-9892-A378567E14D1}" destId="{12A5DEDF-225A-49EB-AA32-8742ABB44096}" srcOrd="8" destOrd="0" presId="urn:microsoft.com/office/officeart/2005/8/layout/default"/>
    <dgm:cxn modelId="{A17FFE44-270E-4FC9-B7C1-64EDC91FDC24}" type="presParOf" srcId="{8B6641D8-698C-4923-9892-A378567E14D1}" destId="{E5A634C2-E41C-4635-BAE9-436C893CFCF2}" srcOrd="9" destOrd="0" presId="urn:microsoft.com/office/officeart/2005/8/layout/default"/>
    <dgm:cxn modelId="{9A857FAC-E6F8-45EC-A891-857330DFDF2D}" type="presParOf" srcId="{8B6641D8-698C-4923-9892-A378567E14D1}" destId="{4B403FEC-D558-4814-BD80-1C5D6B573B9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038DBC-DAFF-4EFD-BB56-8B4D043D847C}"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D8E8840F-59B6-499C-BB87-C82ABE14116A}">
      <dgm:prSet/>
      <dgm:spPr/>
      <dgm:t>
        <a:bodyPr/>
        <a:lstStyle/>
        <a:p>
          <a:r>
            <a:rPr lang="en-US" dirty="0"/>
            <a:t>Stage </a:t>
          </a:r>
          <a:r>
            <a:rPr lang="en-US" dirty="0">
              <a:latin typeface="Arial" panose="020B0604020202020204" pitchFamily="34" charset="0"/>
              <a:cs typeface="Arial" panose="020B0604020202020204" pitchFamily="34" charset="0"/>
            </a:rPr>
            <a:t>0:  </a:t>
          </a:r>
          <a:endParaRPr lang="en-US" dirty="0"/>
        </a:p>
      </dgm:t>
    </dgm:pt>
    <dgm:pt modelId="{94EC4B59-89D0-4970-BED1-3FFAEEC467A6}" type="parTrans" cxnId="{F030D757-78BF-482E-BEC0-8F748B4CE9BD}">
      <dgm:prSet/>
      <dgm:spPr/>
      <dgm:t>
        <a:bodyPr/>
        <a:lstStyle/>
        <a:p>
          <a:endParaRPr lang="en-US"/>
        </a:p>
      </dgm:t>
    </dgm:pt>
    <dgm:pt modelId="{B01BB57F-D37E-49C6-9AB1-F1B53C494E20}" type="sibTrans" cxnId="{F030D757-78BF-482E-BEC0-8F748B4CE9BD}">
      <dgm:prSet/>
      <dgm:spPr/>
      <dgm:t>
        <a:bodyPr/>
        <a:lstStyle/>
        <a:p>
          <a:endParaRPr lang="en-US"/>
        </a:p>
      </dgm:t>
    </dgm:pt>
    <dgm:pt modelId="{029B69EE-6D92-4857-A09E-2863C333EAE1}">
      <dgm:prSet/>
      <dgm:spPr/>
      <dgm:t>
        <a:bodyPr/>
        <a:lstStyle/>
        <a:p>
          <a:r>
            <a:rPr lang="en-US" dirty="0"/>
            <a:t>From a CBT-I point of view. Education, Holistic Approach of Patient Care, and Psych/Behavioral Therapies are implemented.</a:t>
          </a:r>
        </a:p>
      </dgm:t>
    </dgm:pt>
    <dgm:pt modelId="{B5F302C8-EBAD-4A1C-9791-AEDB3371329A}" type="parTrans" cxnId="{32D573E6-3F92-45E9-B56E-95620F59EC7B}">
      <dgm:prSet/>
      <dgm:spPr/>
      <dgm:t>
        <a:bodyPr/>
        <a:lstStyle/>
        <a:p>
          <a:endParaRPr lang="en-US"/>
        </a:p>
      </dgm:t>
    </dgm:pt>
    <dgm:pt modelId="{C8866ADA-A58C-4AD6-AE10-EB1B1F8F73EF}" type="sibTrans" cxnId="{32D573E6-3F92-45E9-B56E-95620F59EC7B}">
      <dgm:prSet/>
      <dgm:spPr/>
      <dgm:t>
        <a:bodyPr/>
        <a:lstStyle/>
        <a:p>
          <a:endParaRPr lang="en-US"/>
        </a:p>
      </dgm:t>
    </dgm:pt>
    <dgm:pt modelId="{95DD93D8-F6F5-4D17-B7CA-8A1D6E05C6DF}">
      <dgm:prSet/>
      <dgm:spPr/>
      <dgm:t>
        <a:bodyPr/>
        <a:lstStyle/>
        <a:p>
          <a:r>
            <a:rPr lang="en-US" dirty="0"/>
            <a:t>They suggest several activities that alleviate stress load prior to bed, optimize hormonal pressure to sleep, and minimize extrinsic stressors</a:t>
          </a:r>
          <a:r>
            <a:rPr lang="en-US"/>
            <a:t>/stimuli. </a:t>
          </a:r>
          <a:endParaRPr lang="en-US" dirty="0"/>
        </a:p>
      </dgm:t>
    </dgm:pt>
    <dgm:pt modelId="{3FDFEA87-BCFD-4D2A-94A9-467F1EA399BA}" type="parTrans" cxnId="{77CE90B5-9E30-4837-8866-C9183406E2F5}">
      <dgm:prSet/>
      <dgm:spPr/>
      <dgm:t>
        <a:bodyPr/>
        <a:lstStyle/>
        <a:p>
          <a:endParaRPr lang="en-CA"/>
        </a:p>
      </dgm:t>
    </dgm:pt>
    <dgm:pt modelId="{58B094E5-1962-4A0D-A9BD-ED7C55DB6FFF}" type="sibTrans" cxnId="{77CE90B5-9E30-4837-8866-C9183406E2F5}">
      <dgm:prSet/>
      <dgm:spPr/>
      <dgm:t>
        <a:bodyPr/>
        <a:lstStyle/>
        <a:p>
          <a:endParaRPr lang="en-CA"/>
        </a:p>
      </dgm:t>
    </dgm:pt>
    <dgm:pt modelId="{D0746A2F-178F-4A0A-92F7-B8077952C26D}" type="pres">
      <dgm:prSet presAssocID="{10038DBC-DAFF-4EFD-BB56-8B4D043D847C}" presName="vert0" presStyleCnt="0">
        <dgm:presLayoutVars>
          <dgm:dir/>
          <dgm:animOne val="branch"/>
          <dgm:animLvl val="lvl"/>
        </dgm:presLayoutVars>
      </dgm:prSet>
      <dgm:spPr/>
    </dgm:pt>
    <dgm:pt modelId="{62537897-9678-441E-B878-3352A5164DCE}" type="pres">
      <dgm:prSet presAssocID="{D8E8840F-59B6-499C-BB87-C82ABE14116A}" presName="thickLine" presStyleLbl="alignNode1" presStyleIdx="0" presStyleCnt="3"/>
      <dgm:spPr/>
    </dgm:pt>
    <dgm:pt modelId="{F06C6F69-F77C-49F3-BD6A-2728BF5E4305}" type="pres">
      <dgm:prSet presAssocID="{D8E8840F-59B6-499C-BB87-C82ABE14116A}" presName="horz1" presStyleCnt="0"/>
      <dgm:spPr/>
    </dgm:pt>
    <dgm:pt modelId="{22D3CB50-74B6-4624-BBF6-7DFA8F1A48E4}" type="pres">
      <dgm:prSet presAssocID="{D8E8840F-59B6-499C-BB87-C82ABE14116A}" presName="tx1" presStyleLbl="revTx" presStyleIdx="0" presStyleCnt="3"/>
      <dgm:spPr/>
    </dgm:pt>
    <dgm:pt modelId="{66918DCC-2753-409D-8956-F0E92FE2FE4F}" type="pres">
      <dgm:prSet presAssocID="{D8E8840F-59B6-499C-BB87-C82ABE14116A}" presName="vert1" presStyleCnt="0"/>
      <dgm:spPr/>
    </dgm:pt>
    <dgm:pt modelId="{D735F582-981F-442B-BC5D-9F1C7D9A8F28}" type="pres">
      <dgm:prSet presAssocID="{029B69EE-6D92-4857-A09E-2863C333EAE1}" presName="thickLine" presStyleLbl="alignNode1" presStyleIdx="1" presStyleCnt="3"/>
      <dgm:spPr/>
    </dgm:pt>
    <dgm:pt modelId="{92694EA3-B1B8-4F96-AA73-A9AA15CD9F36}" type="pres">
      <dgm:prSet presAssocID="{029B69EE-6D92-4857-A09E-2863C333EAE1}" presName="horz1" presStyleCnt="0"/>
      <dgm:spPr/>
    </dgm:pt>
    <dgm:pt modelId="{5F21540A-0478-47B4-9733-A1ADA6905635}" type="pres">
      <dgm:prSet presAssocID="{029B69EE-6D92-4857-A09E-2863C333EAE1}" presName="tx1" presStyleLbl="revTx" presStyleIdx="1" presStyleCnt="3"/>
      <dgm:spPr/>
    </dgm:pt>
    <dgm:pt modelId="{A1A60207-B1B2-4B7E-98B3-585CFD0B83F9}" type="pres">
      <dgm:prSet presAssocID="{029B69EE-6D92-4857-A09E-2863C333EAE1}" presName="vert1" presStyleCnt="0"/>
      <dgm:spPr/>
    </dgm:pt>
    <dgm:pt modelId="{207747D3-8C95-46D9-8CF4-06B3FE1236E8}" type="pres">
      <dgm:prSet presAssocID="{95DD93D8-F6F5-4D17-B7CA-8A1D6E05C6DF}" presName="thickLine" presStyleLbl="alignNode1" presStyleIdx="2" presStyleCnt="3"/>
      <dgm:spPr/>
    </dgm:pt>
    <dgm:pt modelId="{F7D09AC1-A978-4669-9B84-77DEA324FD1A}" type="pres">
      <dgm:prSet presAssocID="{95DD93D8-F6F5-4D17-B7CA-8A1D6E05C6DF}" presName="horz1" presStyleCnt="0"/>
      <dgm:spPr/>
    </dgm:pt>
    <dgm:pt modelId="{06761F40-044D-467F-9390-170D40A7B992}" type="pres">
      <dgm:prSet presAssocID="{95DD93D8-F6F5-4D17-B7CA-8A1D6E05C6DF}" presName="tx1" presStyleLbl="revTx" presStyleIdx="2" presStyleCnt="3"/>
      <dgm:spPr/>
    </dgm:pt>
    <dgm:pt modelId="{CCF20E49-E310-4027-9936-3339BD9F8400}" type="pres">
      <dgm:prSet presAssocID="{95DD93D8-F6F5-4D17-B7CA-8A1D6E05C6DF}" presName="vert1" presStyleCnt="0"/>
      <dgm:spPr/>
    </dgm:pt>
  </dgm:ptLst>
  <dgm:cxnLst>
    <dgm:cxn modelId="{17D87402-1A51-441D-9567-F9839FB69ADB}" type="presOf" srcId="{95DD93D8-F6F5-4D17-B7CA-8A1D6E05C6DF}" destId="{06761F40-044D-467F-9390-170D40A7B992}" srcOrd="0" destOrd="0" presId="urn:microsoft.com/office/officeart/2008/layout/LinedList"/>
    <dgm:cxn modelId="{D6A0996A-AAB5-414C-9D85-E43EB851C7F1}" type="presOf" srcId="{029B69EE-6D92-4857-A09E-2863C333EAE1}" destId="{5F21540A-0478-47B4-9733-A1ADA6905635}" srcOrd="0" destOrd="0" presId="urn:microsoft.com/office/officeart/2008/layout/LinedList"/>
    <dgm:cxn modelId="{F030D757-78BF-482E-BEC0-8F748B4CE9BD}" srcId="{10038DBC-DAFF-4EFD-BB56-8B4D043D847C}" destId="{D8E8840F-59B6-499C-BB87-C82ABE14116A}" srcOrd="0" destOrd="0" parTransId="{94EC4B59-89D0-4970-BED1-3FFAEEC467A6}" sibTransId="{B01BB57F-D37E-49C6-9AB1-F1B53C494E20}"/>
    <dgm:cxn modelId="{6F43EA9B-C5F1-4850-B546-1FBE637E349A}" type="presOf" srcId="{10038DBC-DAFF-4EFD-BB56-8B4D043D847C}" destId="{D0746A2F-178F-4A0A-92F7-B8077952C26D}" srcOrd="0" destOrd="0" presId="urn:microsoft.com/office/officeart/2008/layout/LinedList"/>
    <dgm:cxn modelId="{77CE90B5-9E30-4837-8866-C9183406E2F5}" srcId="{10038DBC-DAFF-4EFD-BB56-8B4D043D847C}" destId="{95DD93D8-F6F5-4D17-B7CA-8A1D6E05C6DF}" srcOrd="2" destOrd="0" parTransId="{3FDFEA87-BCFD-4D2A-94A9-467F1EA399BA}" sibTransId="{58B094E5-1962-4A0D-A9BD-ED7C55DB6FFF}"/>
    <dgm:cxn modelId="{32D573E6-3F92-45E9-B56E-95620F59EC7B}" srcId="{10038DBC-DAFF-4EFD-BB56-8B4D043D847C}" destId="{029B69EE-6D92-4857-A09E-2863C333EAE1}" srcOrd="1" destOrd="0" parTransId="{B5F302C8-EBAD-4A1C-9791-AEDB3371329A}" sibTransId="{C8866ADA-A58C-4AD6-AE10-EB1B1F8F73EF}"/>
    <dgm:cxn modelId="{4AF2D7F0-AC6B-48D9-ACA4-0BB9BE62FFFB}" type="presOf" srcId="{D8E8840F-59B6-499C-BB87-C82ABE14116A}" destId="{22D3CB50-74B6-4624-BBF6-7DFA8F1A48E4}" srcOrd="0" destOrd="0" presId="urn:microsoft.com/office/officeart/2008/layout/LinedList"/>
    <dgm:cxn modelId="{DCACBE2B-58A1-498A-A496-EC1EE2FF35EB}" type="presParOf" srcId="{D0746A2F-178F-4A0A-92F7-B8077952C26D}" destId="{62537897-9678-441E-B878-3352A5164DCE}" srcOrd="0" destOrd="0" presId="urn:microsoft.com/office/officeart/2008/layout/LinedList"/>
    <dgm:cxn modelId="{BCF5F71B-F490-4D76-8C68-60692849BE0C}" type="presParOf" srcId="{D0746A2F-178F-4A0A-92F7-B8077952C26D}" destId="{F06C6F69-F77C-49F3-BD6A-2728BF5E4305}" srcOrd="1" destOrd="0" presId="urn:microsoft.com/office/officeart/2008/layout/LinedList"/>
    <dgm:cxn modelId="{286A3CF4-83F9-4AF7-B16B-A1079F26CFEF}" type="presParOf" srcId="{F06C6F69-F77C-49F3-BD6A-2728BF5E4305}" destId="{22D3CB50-74B6-4624-BBF6-7DFA8F1A48E4}" srcOrd="0" destOrd="0" presId="urn:microsoft.com/office/officeart/2008/layout/LinedList"/>
    <dgm:cxn modelId="{46EE771F-E547-4F5C-9CC0-7F2B7C70FAF1}" type="presParOf" srcId="{F06C6F69-F77C-49F3-BD6A-2728BF5E4305}" destId="{66918DCC-2753-409D-8956-F0E92FE2FE4F}" srcOrd="1" destOrd="0" presId="urn:microsoft.com/office/officeart/2008/layout/LinedList"/>
    <dgm:cxn modelId="{F7697369-2649-42C4-A64A-B3F4D863698B}" type="presParOf" srcId="{D0746A2F-178F-4A0A-92F7-B8077952C26D}" destId="{D735F582-981F-442B-BC5D-9F1C7D9A8F28}" srcOrd="2" destOrd="0" presId="urn:microsoft.com/office/officeart/2008/layout/LinedList"/>
    <dgm:cxn modelId="{802F6FA7-5618-4815-9C6B-BB9D4585975D}" type="presParOf" srcId="{D0746A2F-178F-4A0A-92F7-B8077952C26D}" destId="{92694EA3-B1B8-4F96-AA73-A9AA15CD9F36}" srcOrd="3" destOrd="0" presId="urn:microsoft.com/office/officeart/2008/layout/LinedList"/>
    <dgm:cxn modelId="{3A1B8DDE-73E6-4573-9E96-C256BE3FA9FB}" type="presParOf" srcId="{92694EA3-B1B8-4F96-AA73-A9AA15CD9F36}" destId="{5F21540A-0478-47B4-9733-A1ADA6905635}" srcOrd="0" destOrd="0" presId="urn:microsoft.com/office/officeart/2008/layout/LinedList"/>
    <dgm:cxn modelId="{223D5147-C389-4B06-8595-76E2272A45DD}" type="presParOf" srcId="{92694EA3-B1B8-4F96-AA73-A9AA15CD9F36}" destId="{A1A60207-B1B2-4B7E-98B3-585CFD0B83F9}" srcOrd="1" destOrd="0" presId="urn:microsoft.com/office/officeart/2008/layout/LinedList"/>
    <dgm:cxn modelId="{B6591274-A227-4C7B-8FB0-41C1A1D9A1CE}" type="presParOf" srcId="{D0746A2F-178F-4A0A-92F7-B8077952C26D}" destId="{207747D3-8C95-46D9-8CF4-06B3FE1236E8}" srcOrd="4" destOrd="0" presId="urn:microsoft.com/office/officeart/2008/layout/LinedList"/>
    <dgm:cxn modelId="{20DC2F75-E48C-4161-855A-F137243FEF17}" type="presParOf" srcId="{D0746A2F-178F-4A0A-92F7-B8077952C26D}" destId="{F7D09AC1-A978-4669-9B84-77DEA324FD1A}" srcOrd="5" destOrd="0" presId="urn:microsoft.com/office/officeart/2008/layout/LinedList"/>
    <dgm:cxn modelId="{8B338738-7AD8-4886-BDD6-98579FEF6C4D}" type="presParOf" srcId="{F7D09AC1-A978-4669-9B84-77DEA324FD1A}" destId="{06761F40-044D-467F-9390-170D40A7B992}" srcOrd="0" destOrd="0" presId="urn:microsoft.com/office/officeart/2008/layout/LinedList"/>
    <dgm:cxn modelId="{7B0A2AE8-6E53-49AB-A232-49E702534AF0}" type="presParOf" srcId="{F7D09AC1-A978-4669-9B84-77DEA324FD1A}" destId="{CCF20E49-E310-4027-9936-3339BD9F8400}" srcOrd="1" destOrd="0" presId="urn:microsoft.com/office/officeart/2008/layout/LinedList"/>
  </dgm:cxnLst>
  <dgm:bg/>
  <dgm:whole>
    <a:ln>
      <a:solidFill>
        <a:schemeClr val="accent1"/>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21CF5C-04C4-4C85-85DA-A0FD261704DF}" type="doc">
      <dgm:prSet loTypeId="urn:microsoft.com/office/officeart/2008/layout/LinedList" loCatId="list" qsTypeId="urn:microsoft.com/office/officeart/2005/8/quickstyle/simple5" qsCatId="simple" csTypeId="urn:microsoft.com/office/officeart/2005/8/colors/colorful2" csCatId="colorful" phldr="1"/>
      <dgm:spPr/>
      <dgm:t>
        <a:bodyPr/>
        <a:lstStyle/>
        <a:p>
          <a:endParaRPr lang="en-US"/>
        </a:p>
      </dgm:t>
    </dgm:pt>
    <dgm:pt modelId="{BC2270BC-5B21-4589-9484-68D8A8621C36}">
      <dgm:prSet/>
      <dgm:spPr/>
      <dgm:t>
        <a:bodyPr/>
        <a:lstStyle/>
        <a:p>
          <a:r>
            <a:rPr lang="en-US" dirty="0">
              <a:latin typeface="+mn-lt"/>
            </a:rPr>
            <a:t>Availability and cost can be an issue due to training needed.</a:t>
          </a:r>
        </a:p>
      </dgm:t>
    </dgm:pt>
    <dgm:pt modelId="{2F174DAA-2041-4CD4-93C9-3F192E4A9882}" type="parTrans" cxnId="{396F4A5D-8F68-4D04-91E3-4D449569B55D}">
      <dgm:prSet/>
      <dgm:spPr/>
      <dgm:t>
        <a:bodyPr/>
        <a:lstStyle/>
        <a:p>
          <a:endParaRPr lang="en-CA"/>
        </a:p>
      </dgm:t>
    </dgm:pt>
    <dgm:pt modelId="{5099A5C4-C196-4AEB-A898-426C4C478B09}" type="sibTrans" cxnId="{396F4A5D-8F68-4D04-91E3-4D449569B55D}">
      <dgm:prSet/>
      <dgm:spPr/>
      <dgm:t>
        <a:bodyPr/>
        <a:lstStyle/>
        <a:p>
          <a:endParaRPr lang="en-CA"/>
        </a:p>
      </dgm:t>
    </dgm:pt>
    <dgm:pt modelId="{E26CC253-DF6F-4548-B511-7CDD8D66C170}">
      <dgm:prSet/>
      <dgm:spPr/>
      <dgm:t>
        <a:bodyPr/>
        <a:lstStyle/>
        <a:p>
          <a:r>
            <a:rPr lang="en-US" b="0" i="0" dirty="0"/>
            <a:t>Based on the idea that the way you think and feel about something can affect what you do. (perception)</a:t>
          </a:r>
          <a:endParaRPr lang="en-US" dirty="0">
            <a:latin typeface="+mn-lt"/>
          </a:endParaRPr>
        </a:p>
      </dgm:t>
    </dgm:pt>
    <dgm:pt modelId="{D7D1FBE6-7B50-44E4-A4C9-B83273AFE72B}" type="parTrans" cxnId="{94F4C18F-B532-4B2C-91BF-78353F8418E7}">
      <dgm:prSet/>
      <dgm:spPr/>
      <dgm:t>
        <a:bodyPr/>
        <a:lstStyle/>
        <a:p>
          <a:endParaRPr lang="en-CA"/>
        </a:p>
      </dgm:t>
    </dgm:pt>
    <dgm:pt modelId="{A763E41F-CD7C-4A24-8171-948FEFB44CBF}" type="sibTrans" cxnId="{94F4C18F-B532-4B2C-91BF-78353F8418E7}">
      <dgm:prSet/>
      <dgm:spPr/>
      <dgm:t>
        <a:bodyPr/>
        <a:lstStyle/>
        <a:p>
          <a:endParaRPr lang="en-CA"/>
        </a:p>
      </dgm:t>
    </dgm:pt>
    <dgm:pt modelId="{D277CCB9-A3FA-42C1-A5BF-39CA118E7B19}">
      <dgm:prSet/>
      <dgm:spPr/>
      <dgm:t>
        <a:bodyPr/>
        <a:lstStyle/>
        <a:p>
          <a:r>
            <a:rPr lang="en-US" b="0" i="0"/>
            <a:t>Key concept of CBT is that these thought and behavior patterns can be changed.</a:t>
          </a:r>
        </a:p>
      </dgm:t>
    </dgm:pt>
    <dgm:pt modelId="{5F1BC218-8968-4953-A6BA-E93BA6F79B20}" type="parTrans" cxnId="{216B2663-DD42-479C-BA7A-E041ED9E1111}">
      <dgm:prSet/>
      <dgm:spPr/>
      <dgm:t>
        <a:bodyPr/>
        <a:lstStyle/>
        <a:p>
          <a:endParaRPr lang="en-CA"/>
        </a:p>
      </dgm:t>
    </dgm:pt>
    <dgm:pt modelId="{F7AE8AC0-37FA-47D1-AF51-C9F623B63A4E}" type="sibTrans" cxnId="{216B2663-DD42-479C-BA7A-E041ED9E1111}">
      <dgm:prSet/>
      <dgm:spPr/>
      <dgm:t>
        <a:bodyPr/>
        <a:lstStyle/>
        <a:p>
          <a:endParaRPr lang="en-CA"/>
        </a:p>
      </dgm:t>
    </dgm:pt>
    <dgm:pt modelId="{1F46925A-7374-4BB8-A358-FBB99B6CCD38}">
      <dgm:prSet/>
      <dgm:spPr/>
      <dgm:t>
        <a:bodyPr/>
        <a:lstStyle/>
        <a:p>
          <a:r>
            <a:rPr lang="en-US">
              <a:latin typeface="+mn-lt"/>
            </a:rPr>
            <a:t>Ex.  Stress leads to poor, uncharacteristic decisions or calm leads to characteristic, balanced decisions.</a:t>
          </a:r>
        </a:p>
      </dgm:t>
    </dgm:pt>
    <dgm:pt modelId="{6898AE7E-C2FE-46E2-9428-B89C1C0484F6}" type="parTrans" cxnId="{44ECB763-92FB-4900-BB5C-AB58B8DA6A9B}">
      <dgm:prSet/>
      <dgm:spPr/>
      <dgm:t>
        <a:bodyPr/>
        <a:lstStyle/>
        <a:p>
          <a:endParaRPr lang="en-CA"/>
        </a:p>
      </dgm:t>
    </dgm:pt>
    <dgm:pt modelId="{37CF9F62-DC60-4094-9E69-AE55512C00C6}" type="sibTrans" cxnId="{44ECB763-92FB-4900-BB5C-AB58B8DA6A9B}">
      <dgm:prSet/>
      <dgm:spPr/>
      <dgm:t>
        <a:bodyPr/>
        <a:lstStyle/>
        <a:p>
          <a:endParaRPr lang="en-CA"/>
        </a:p>
      </dgm:t>
    </dgm:pt>
    <dgm:pt modelId="{FDB432EC-0421-445C-AE24-2EDFF0C96CD3}" type="pres">
      <dgm:prSet presAssocID="{4821CF5C-04C4-4C85-85DA-A0FD261704DF}" presName="vert0" presStyleCnt="0">
        <dgm:presLayoutVars>
          <dgm:dir/>
          <dgm:animOne val="branch"/>
          <dgm:animLvl val="lvl"/>
        </dgm:presLayoutVars>
      </dgm:prSet>
      <dgm:spPr/>
    </dgm:pt>
    <dgm:pt modelId="{398B9DBB-0D65-4420-A95E-9ACB76689456}" type="pres">
      <dgm:prSet presAssocID="{E26CC253-DF6F-4548-B511-7CDD8D66C170}" presName="thickLine" presStyleLbl="alignNode1" presStyleIdx="0" presStyleCnt="4"/>
      <dgm:spPr/>
    </dgm:pt>
    <dgm:pt modelId="{19662E4A-3BCD-41B2-BE11-6F3978E10D76}" type="pres">
      <dgm:prSet presAssocID="{E26CC253-DF6F-4548-B511-7CDD8D66C170}" presName="horz1" presStyleCnt="0"/>
      <dgm:spPr/>
    </dgm:pt>
    <dgm:pt modelId="{FC920C0D-8D19-4140-9E9D-3907A8750057}" type="pres">
      <dgm:prSet presAssocID="{E26CC253-DF6F-4548-B511-7CDD8D66C170}" presName="tx1" presStyleLbl="revTx" presStyleIdx="0" presStyleCnt="4"/>
      <dgm:spPr/>
    </dgm:pt>
    <dgm:pt modelId="{283E3345-650B-4EA1-8AD8-823046B638EC}" type="pres">
      <dgm:prSet presAssocID="{E26CC253-DF6F-4548-B511-7CDD8D66C170}" presName="vert1" presStyleCnt="0"/>
      <dgm:spPr/>
    </dgm:pt>
    <dgm:pt modelId="{7E41DD51-025C-441D-9F65-B79DA60C4C7F}" type="pres">
      <dgm:prSet presAssocID="{1F46925A-7374-4BB8-A358-FBB99B6CCD38}" presName="thickLine" presStyleLbl="alignNode1" presStyleIdx="1" presStyleCnt="4"/>
      <dgm:spPr/>
    </dgm:pt>
    <dgm:pt modelId="{BB540265-9AE9-49C8-832F-40D3E062431C}" type="pres">
      <dgm:prSet presAssocID="{1F46925A-7374-4BB8-A358-FBB99B6CCD38}" presName="horz1" presStyleCnt="0"/>
      <dgm:spPr/>
    </dgm:pt>
    <dgm:pt modelId="{A67237F0-D63B-419F-9C69-D7EC5391DA4C}" type="pres">
      <dgm:prSet presAssocID="{1F46925A-7374-4BB8-A358-FBB99B6CCD38}" presName="tx1" presStyleLbl="revTx" presStyleIdx="1" presStyleCnt="4"/>
      <dgm:spPr/>
    </dgm:pt>
    <dgm:pt modelId="{A7A46137-979E-4380-A1AE-F12CD5F3C51D}" type="pres">
      <dgm:prSet presAssocID="{1F46925A-7374-4BB8-A358-FBB99B6CCD38}" presName="vert1" presStyleCnt="0"/>
      <dgm:spPr/>
    </dgm:pt>
    <dgm:pt modelId="{CD0F7455-877F-4C12-8B15-89DA0E8D9D32}" type="pres">
      <dgm:prSet presAssocID="{D277CCB9-A3FA-42C1-A5BF-39CA118E7B19}" presName="thickLine" presStyleLbl="alignNode1" presStyleIdx="2" presStyleCnt="4"/>
      <dgm:spPr/>
    </dgm:pt>
    <dgm:pt modelId="{07CDF87A-769B-4E83-94CF-6E3AC99EF8B6}" type="pres">
      <dgm:prSet presAssocID="{D277CCB9-A3FA-42C1-A5BF-39CA118E7B19}" presName="horz1" presStyleCnt="0"/>
      <dgm:spPr/>
    </dgm:pt>
    <dgm:pt modelId="{DFE23E40-FAE5-415C-9C62-FE34F51D93F0}" type="pres">
      <dgm:prSet presAssocID="{D277CCB9-A3FA-42C1-A5BF-39CA118E7B19}" presName="tx1" presStyleLbl="revTx" presStyleIdx="2" presStyleCnt="4"/>
      <dgm:spPr/>
    </dgm:pt>
    <dgm:pt modelId="{CEE0387E-BA05-4CD8-88D0-6FDA00A71AE1}" type="pres">
      <dgm:prSet presAssocID="{D277CCB9-A3FA-42C1-A5BF-39CA118E7B19}" presName="vert1" presStyleCnt="0"/>
      <dgm:spPr/>
    </dgm:pt>
    <dgm:pt modelId="{BDE17754-3B9F-427C-AC88-199FA109099E}" type="pres">
      <dgm:prSet presAssocID="{BC2270BC-5B21-4589-9484-68D8A8621C36}" presName="thickLine" presStyleLbl="alignNode1" presStyleIdx="3" presStyleCnt="4"/>
      <dgm:spPr/>
    </dgm:pt>
    <dgm:pt modelId="{BD5F2822-F18C-40F8-A186-BC4CAA7B023E}" type="pres">
      <dgm:prSet presAssocID="{BC2270BC-5B21-4589-9484-68D8A8621C36}" presName="horz1" presStyleCnt="0"/>
      <dgm:spPr/>
    </dgm:pt>
    <dgm:pt modelId="{264E18B2-CACA-4707-9D3E-5202F8F887C9}" type="pres">
      <dgm:prSet presAssocID="{BC2270BC-5B21-4589-9484-68D8A8621C36}" presName="tx1" presStyleLbl="revTx" presStyleIdx="3" presStyleCnt="4"/>
      <dgm:spPr/>
    </dgm:pt>
    <dgm:pt modelId="{928E1285-638D-437D-A115-3B1135F94A6F}" type="pres">
      <dgm:prSet presAssocID="{BC2270BC-5B21-4589-9484-68D8A8621C36}" presName="vert1" presStyleCnt="0"/>
      <dgm:spPr/>
    </dgm:pt>
  </dgm:ptLst>
  <dgm:cxnLst>
    <dgm:cxn modelId="{396F4A5D-8F68-4D04-91E3-4D449569B55D}" srcId="{4821CF5C-04C4-4C85-85DA-A0FD261704DF}" destId="{BC2270BC-5B21-4589-9484-68D8A8621C36}" srcOrd="3" destOrd="0" parTransId="{2F174DAA-2041-4CD4-93C9-3F192E4A9882}" sibTransId="{5099A5C4-C196-4AEB-A898-426C4C478B09}"/>
    <dgm:cxn modelId="{216B2663-DD42-479C-BA7A-E041ED9E1111}" srcId="{4821CF5C-04C4-4C85-85DA-A0FD261704DF}" destId="{D277CCB9-A3FA-42C1-A5BF-39CA118E7B19}" srcOrd="2" destOrd="0" parTransId="{5F1BC218-8968-4953-A6BA-E93BA6F79B20}" sibTransId="{F7AE8AC0-37FA-47D1-AF51-C9F623B63A4E}"/>
    <dgm:cxn modelId="{44ECB763-92FB-4900-BB5C-AB58B8DA6A9B}" srcId="{4821CF5C-04C4-4C85-85DA-A0FD261704DF}" destId="{1F46925A-7374-4BB8-A358-FBB99B6CCD38}" srcOrd="1" destOrd="0" parTransId="{6898AE7E-C2FE-46E2-9428-B89C1C0484F6}" sibTransId="{37CF9F62-DC60-4094-9E69-AE55512C00C6}"/>
    <dgm:cxn modelId="{0C746276-A63A-4CB6-B34F-6836F11C4A3C}" type="presOf" srcId="{4821CF5C-04C4-4C85-85DA-A0FD261704DF}" destId="{FDB432EC-0421-445C-AE24-2EDFF0C96CD3}" srcOrd="0" destOrd="0" presId="urn:microsoft.com/office/officeart/2008/layout/LinedList"/>
    <dgm:cxn modelId="{94F4C18F-B532-4B2C-91BF-78353F8418E7}" srcId="{4821CF5C-04C4-4C85-85DA-A0FD261704DF}" destId="{E26CC253-DF6F-4548-B511-7CDD8D66C170}" srcOrd="0" destOrd="0" parTransId="{D7D1FBE6-7B50-44E4-A4C9-B83273AFE72B}" sibTransId="{A763E41F-CD7C-4A24-8171-948FEFB44CBF}"/>
    <dgm:cxn modelId="{21CCB49F-FC02-4C6E-B73D-07EE9C943ED6}" type="presOf" srcId="{1F46925A-7374-4BB8-A358-FBB99B6CCD38}" destId="{A67237F0-D63B-419F-9C69-D7EC5391DA4C}" srcOrd="0" destOrd="0" presId="urn:microsoft.com/office/officeart/2008/layout/LinedList"/>
    <dgm:cxn modelId="{35AB98B4-2D37-4792-8C2C-B98EC8DB56AF}" type="presOf" srcId="{D277CCB9-A3FA-42C1-A5BF-39CA118E7B19}" destId="{DFE23E40-FAE5-415C-9C62-FE34F51D93F0}" srcOrd="0" destOrd="0" presId="urn:microsoft.com/office/officeart/2008/layout/LinedList"/>
    <dgm:cxn modelId="{5B3241D2-55C5-4D2F-855A-54039FCD25C8}" type="presOf" srcId="{BC2270BC-5B21-4589-9484-68D8A8621C36}" destId="{264E18B2-CACA-4707-9D3E-5202F8F887C9}" srcOrd="0" destOrd="0" presId="urn:microsoft.com/office/officeart/2008/layout/LinedList"/>
    <dgm:cxn modelId="{95E012EE-11FF-4333-A07A-9EF24F402646}" type="presOf" srcId="{E26CC253-DF6F-4548-B511-7CDD8D66C170}" destId="{FC920C0D-8D19-4140-9E9D-3907A8750057}" srcOrd="0" destOrd="0" presId="urn:microsoft.com/office/officeart/2008/layout/LinedList"/>
    <dgm:cxn modelId="{080F0E86-9E92-410C-BE7F-037315A198E3}" type="presParOf" srcId="{FDB432EC-0421-445C-AE24-2EDFF0C96CD3}" destId="{398B9DBB-0D65-4420-A95E-9ACB76689456}" srcOrd="0" destOrd="0" presId="urn:microsoft.com/office/officeart/2008/layout/LinedList"/>
    <dgm:cxn modelId="{D0943AAD-4752-4261-8728-2E44952A692E}" type="presParOf" srcId="{FDB432EC-0421-445C-AE24-2EDFF0C96CD3}" destId="{19662E4A-3BCD-41B2-BE11-6F3978E10D76}" srcOrd="1" destOrd="0" presId="urn:microsoft.com/office/officeart/2008/layout/LinedList"/>
    <dgm:cxn modelId="{3BB5F09C-AC7D-468C-8823-25CD993A15AD}" type="presParOf" srcId="{19662E4A-3BCD-41B2-BE11-6F3978E10D76}" destId="{FC920C0D-8D19-4140-9E9D-3907A8750057}" srcOrd="0" destOrd="0" presId="urn:microsoft.com/office/officeart/2008/layout/LinedList"/>
    <dgm:cxn modelId="{04172C84-9313-4BF0-86C6-07001CCEF21C}" type="presParOf" srcId="{19662E4A-3BCD-41B2-BE11-6F3978E10D76}" destId="{283E3345-650B-4EA1-8AD8-823046B638EC}" srcOrd="1" destOrd="0" presId="urn:microsoft.com/office/officeart/2008/layout/LinedList"/>
    <dgm:cxn modelId="{D14BEB0D-2BA3-457B-A8B8-CA6DCDD95431}" type="presParOf" srcId="{FDB432EC-0421-445C-AE24-2EDFF0C96CD3}" destId="{7E41DD51-025C-441D-9F65-B79DA60C4C7F}" srcOrd="2" destOrd="0" presId="urn:microsoft.com/office/officeart/2008/layout/LinedList"/>
    <dgm:cxn modelId="{D0F474F9-09F1-43CA-BAF8-3BD916DE4493}" type="presParOf" srcId="{FDB432EC-0421-445C-AE24-2EDFF0C96CD3}" destId="{BB540265-9AE9-49C8-832F-40D3E062431C}" srcOrd="3" destOrd="0" presId="urn:microsoft.com/office/officeart/2008/layout/LinedList"/>
    <dgm:cxn modelId="{687A1053-5498-4572-889D-9996D127846B}" type="presParOf" srcId="{BB540265-9AE9-49C8-832F-40D3E062431C}" destId="{A67237F0-D63B-419F-9C69-D7EC5391DA4C}" srcOrd="0" destOrd="0" presId="urn:microsoft.com/office/officeart/2008/layout/LinedList"/>
    <dgm:cxn modelId="{E27B58FA-082E-4792-9F5B-12DC7B7FDC5E}" type="presParOf" srcId="{BB540265-9AE9-49C8-832F-40D3E062431C}" destId="{A7A46137-979E-4380-A1AE-F12CD5F3C51D}" srcOrd="1" destOrd="0" presId="urn:microsoft.com/office/officeart/2008/layout/LinedList"/>
    <dgm:cxn modelId="{E110AAD3-63FF-4AE2-8B91-CCF0068AF7D4}" type="presParOf" srcId="{FDB432EC-0421-445C-AE24-2EDFF0C96CD3}" destId="{CD0F7455-877F-4C12-8B15-89DA0E8D9D32}" srcOrd="4" destOrd="0" presId="urn:microsoft.com/office/officeart/2008/layout/LinedList"/>
    <dgm:cxn modelId="{56E04169-81CD-4C02-BB52-AF349FD329E3}" type="presParOf" srcId="{FDB432EC-0421-445C-AE24-2EDFF0C96CD3}" destId="{07CDF87A-769B-4E83-94CF-6E3AC99EF8B6}" srcOrd="5" destOrd="0" presId="urn:microsoft.com/office/officeart/2008/layout/LinedList"/>
    <dgm:cxn modelId="{DC0C7FB4-3F08-4D2A-8C05-B5BE93167DBC}" type="presParOf" srcId="{07CDF87A-769B-4E83-94CF-6E3AC99EF8B6}" destId="{DFE23E40-FAE5-415C-9C62-FE34F51D93F0}" srcOrd="0" destOrd="0" presId="urn:microsoft.com/office/officeart/2008/layout/LinedList"/>
    <dgm:cxn modelId="{7BDD3DE2-FEBB-4107-807C-21B53C9911BD}" type="presParOf" srcId="{07CDF87A-769B-4E83-94CF-6E3AC99EF8B6}" destId="{CEE0387E-BA05-4CD8-88D0-6FDA00A71AE1}" srcOrd="1" destOrd="0" presId="urn:microsoft.com/office/officeart/2008/layout/LinedList"/>
    <dgm:cxn modelId="{82C2985E-02E6-4DF1-BA55-067C1D0550B6}" type="presParOf" srcId="{FDB432EC-0421-445C-AE24-2EDFF0C96CD3}" destId="{BDE17754-3B9F-427C-AC88-199FA109099E}" srcOrd="6" destOrd="0" presId="urn:microsoft.com/office/officeart/2008/layout/LinedList"/>
    <dgm:cxn modelId="{9DF06485-899C-451A-8698-640F18642670}" type="presParOf" srcId="{FDB432EC-0421-445C-AE24-2EDFF0C96CD3}" destId="{BD5F2822-F18C-40F8-A186-BC4CAA7B023E}" srcOrd="7" destOrd="0" presId="urn:microsoft.com/office/officeart/2008/layout/LinedList"/>
    <dgm:cxn modelId="{252ABDAF-6709-4091-8F1A-71ADF6D5ABA6}" type="presParOf" srcId="{BD5F2822-F18C-40F8-A186-BC4CAA7B023E}" destId="{264E18B2-CACA-4707-9D3E-5202F8F887C9}" srcOrd="0" destOrd="0" presId="urn:microsoft.com/office/officeart/2008/layout/LinedList"/>
    <dgm:cxn modelId="{AF7EDD75-1592-4C84-A37F-99A4D735998F}" type="presParOf" srcId="{BD5F2822-F18C-40F8-A186-BC4CAA7B023E}" destId="{928E1285-638D-437D-A115-3B1135F94A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21CF5C-04C4-4C85-85DA-A0FD261704DF}"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A5DB310B-26D3-43AA-9ACB-CEEEC72D452C}">
      <dgm:prSet/>
      <dgm:spPr/>
      <dgm:t>
        <a:bodyPr/>
        <a:lstStyle/>
        <a:p>
          <a:r>
            <a:rPr lang="en-CA"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Dependent upon comorbidities, availability, cost, patient preference, and treatment goal.</a:t>
          </a:r>
          <a:endParaRPr lang="en-US" dirty="0">
            <a:solidFill>
              <a:schemeClr val="bg1">
                <a:lumMod val="95000"/>
              </a:schemeClr>
            </a:solidFill>
            <a:latin typeface="+mn-lt"/>
          </a:endParaRPr>
        </a:p>
      </dgm:t>
    </dgm:pt>
    <dgm:pt modelId="{B1E64410-CB24-4C7F-9D26-C966BC6A2533}" type="parTrans" cxnId="{AFD21686-8372-4444-B7BE-4951A016482A}">
      <dgm:prSet/>
      <dgm:spPr/>
      <dgm:t>
        <a:bodyPr/>
        <a:lstStyle/>
        <a:p>
          <a:endParaRPr lang="en-US"/>
        </a:p>
      </dgm:t>
    </dgm:pt>
    <dgm:pt modelId="{A3179FB3-268F-48C6-9E82-01DC81B79EAF}" type="sibTrans" cxnId="{AFD21686-8372-4444-B7BE-4951A016482A}">
      <dgm:prSet/>
      <dgm:spPr/>
      <dgm:t>
        <a:bodyPr/>
        <a:lstStyle/>
        <a:p>
          <a:endParaRPr lang="en-US"/>
        </a:p>
      </dgm:t>
    </dgm:pt>
    <dgm:pt modelId="{C5E73892-0365-4D98-BA97-1C30E57A3AB1}">
      <dgm:prSet/>
      <dgm:spPr/>
      <dgm:t>
        <a:bodyPr/>
        <a:lstStyle/>
        <a:p>
          <a:r>
            <a:rPr lang="en-CA"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Often used in combination with CBT-I to boost effectiveness of treatment.</a:t>
          </a:r>
          <a:endParaRPr lang="en-US" dirty="0">
            <a:solidFill>
              <a:schemeClr val="bg1">
                <a:lumMod val="95000"/>
              </a:schemeClr>
            </a:solidFill>
            <a:latin typeface="+mn-lt"/>
          </a:endParaRPr>
        </a:p>
      </dgm:t>
    </dgm:pt>
    <dgm:pt modelId="{F7AE6581-C16E-4912-83EC-CEEAD1658FF3}" type="parTrans" cxnId="{98D052D2-E633-4B10-8B33-50E0AB3F2EE1}">
      <dgm:prSet/>
      <dgm:spPr/>
      <dgm:t>
        <a:bodyPr/>
        <a:lstStyle/>
        <a:p>
          <a:endParaRPr lang="en-CA"/>
        </a:p>
      </dgm:t>
    </dgm:pt>
    <dgm:pt modelId="{5CC6E1E8-9CC8-4540-B39B-BA41FA79F29A}" type="sibTrans" cxnId="{98D052D2-E633-4B10-8B33-50E0AB3F2EE1}">
      <dgm:prSet/>
      <dgm:spPr/>
      <dgm:t>
        <a:bodyPr/>
        <a:lstStyle/>
        <a:p>
          <a:endParaRPr lang="en-CA"/>
        </a:p>
      </dgm:t>
    </dgm:pt>
    <dgm:pt modelId="{22FCAF16-8D16-4C41-B1BD-3C781439BE84}" type="pres">
      <dgm:prSet presAssocID="{4821CF5C-04C4-4C85-85DA-A0FD261704DF}" presName="vert0" presStyleCnt="0">
        <dgm:presLayoutVars>
          <dgm:dir/>
          <dgm:animOne val="branch"/>
          <dgm:animLvl val="lvl"/>
        </dgm:presLayoutVars>
      </dgm:prSet>
      <dgm:spPr/>
    </dgm:pt>
    <dgm:pt modelId="{B2958EDD-8C06-4945-8DFE-8F75F6475133}" type="pres">
      <dgm:prSet presAssocID="{A5DB310B-26D3-43AA-9ACB-CEEEC72D452C}" presName="thickLine" presStyleLbl="alignNode1" presStyleIdx="0" presStyleCnt="2"/>
      <dgm:spPr/>
    </dgm:pt>
    <dgm:pt modelId="{1DAC951A-1F00-4E65-B6D5-E948B44E3D3B}" type="pres">
      <dgm:prSet presAssocID="{A5DB310B-26D3-43AA-9ACB-CEEEC72D452C}" presName="horz1" presStyleCnt="0"/>
      <dgm:spPr/>
    </dgm:pt>
    <dgm:pt modelId="{3CE31B60-9CEB-42FD-9391-C7610903D230}" type="pres">
      <dgm:prSet presAssocID="{A5DB310B-26D3-43AA-9ACB-CEEEC72D452C}" presName="tx1" presStyleLbl="revTx" presStyleIdx="0" presStyleCnt="2"/>
      <dgm:spPr/>
    </dgm:pt>
    <dgm:pt modelId="{8ACB3B44-C7BA-472E-8D37-D5D0525C0833}" type="pres">
      <dgm:prSet presAssocID="{A5DB310B-26D3-43AA-9ACB-CEEEC72D452C}" presName="vert1" presStyleCnt="0"/>
      <dgm:spPr/>
    </dgm:pt>
    <dgm:pt modelId="{FD77F9E4-C602-470D-80DA-62FED86AEDB1}" type="pres">
      <dgm:prSet presAssocID="{C5E73892-0365-4D98-BA97-1C30E57A3AB1}" presName="thickLine" presStyleLbl="alignNode1" presStyleIdx="1" presStyleCnt="2"/>
      <dgm:spPr/>
    </dgm:pt>
    <dgm:pt modelId="{A4297F39-BD14-4986-9893-2CF7148A4331}" type="pres">
      <dgm:prSet presAssocID="{C5E73892-0365-4D98-BA97-1C30E57A3AB1}" presName="horz1" presStyleCnt="0"/>
      <dgm:spPr/>
    </dgm:pt>
    <dgm:pt modelId="{334C5D69-1FE2-40AC-B16D-68EAE6CCEFF9}" type="pres">
      <dgm:prSet presAssocID="{C5E73892-0365-4D98-BA97-1C30E57A3AB1}" presName="tx1" presStyleLbl="revTx" presStyleIdx="1" presStyleCnt="2"/>
      <dgm:spPr/>
    </dgm:pt>
    <dgm:pt modelId="{6F2414A3-5FE5-4030-AC01-B3838BCD8019}" type="pres">
      <dgm:prSet presAssocID="{C5E73892-0365-4D98-BA97-1C30E57A3AB1}" presName="vert1" presStyleCnt="0"/>
      <dgm:spPr/>
    </dgm:pt>
  </dgm:ptLst>
  <dgm:cxnLst>
    <dgm:cxn modelId="{AD92014D-F3AD-4AF4-8489-697A1B8DDF9D}" type="presOf" srcId="{C5E73892-0365-4D98-BA97-1C30E57A3AB1}" destId="{334C5D69-1FE2-40AC-B16D-68EAE6CCEFF9}" srcOrd="0" destOrd="0" presId="urn:microsoft.com/office/officeart/2008/layout/LinedList"/>
    <dgm:cxn modelId="{AFD21686-8372-4444-B7BE-4951A016482A}" srcId="{4821CF5C-04C4-4C85-85DA-A0FD261704DF}" destId="{A5DB310B-26D3-43AA-9ACB-CEEEC72D452C}" srcOrd="0" destOrd="0" parTransId="{B1E64410-CB24-4C7F-9D26-C966BC6A2533}" sibTransId="{A3179FB3-268F-48C6-9E82-01DC81B79EAF}"/>
    <dgm:cxn modelId="{A16268B1-F9A6-4C7A-8279-E4CF3CD05419}" type="presOf" srcId="{4821CF5C-04C4-4C85-85DA-A0FD261704DF}" destId="{22FCAF16-8D16-4C41-B1BD-3C781439BE84}" srcOrd="0" destOrd="0" presId="urn:microsoft.com/office/officeart/2008/layout/LinedList"/>
    <dgm:cxn modelId="{98D052D2-E633-4B10-8B33-50E0AB3F2EE1}" srcId="{4821CF5C-04C4-4C85-85DA-A0FD261704DF}" destId="{C5E73892-0365-4D98-BA97-1C30E57A3AB1}" srcOrd="1" destOrd="0" parTransId="{F7AE6581-C16E-4912-83EC-CEEAD1658FF3}" sibTransId="{5CC6E1E8-9CC8-4540-B39B-BA41FA79F29A}"/>
    <dgm:cxn modelId="{D2FFF0E7-179E-4012-944B-9A0828FBD566}" type="presOf" srcId="{A5DB310B-26D3-43AA-9ACB-CEEEC72D452C}" destId="{3CE31B60-9CEB-42FD-9391-C7610903D230}" srcOrd="0" destOrd="0" presId="urn:microsoft.com/office/officeart/2008/layout/LinedList"/>
    <dgm:cxn modelId="{020E9352-F300-4382-810A-7B763ED08C8A}" type="presParOf" srcId="{22FCAF16-8D16-4C41-B1BD-3C781439BE84}" destId="{B2958EDD-8C06-4945-8DFE-8F75F6475133}" srcOrd="0" destOrd="0" presId="urn:microsoft.com/office/officeart/2008/layout/LinedList"/>
    <dgm:cxn modelId="{D4DD908E-192A-4BFF-BB42-3B847FA21598}" type="presParOf" srcId="{22FCAF16-8D16-4C41-B1BD-3C781439BE84}" destId="{1DAC951A-1F00-4E65-B6D5-E948B44E3D3B}" srcOrd="1" destOrd="0" presId="urn:microsoft.com/office/officeart/2008/layout/LinedList"/>
    <dgm:cxn modelId="{417ECEDA-D2D0-406B-8634-C719D7C8C81C}" type="presParOf" srcId="{1DAC951A-1F00-4E65-B6D5-E948B44E3D3B}" destId="{3CE31B60-9CEB-42FD-9391-C7610903D230}" srcOrd="0" destOrd="0" presId="urn:microsoft.com/office/officeart/2008/layout/LinedList"/>
    <dgm:cxn modelId="{BB99A1E3-064F-40E6-A7E3-516E24DBEDFD}" type="presParOf" srcId="{1DAC951A-1F00-4E65-B6D5-E948B44E3D3B}" destId="{8ACB3B44-C7BA-472E-8D37-D5D0525C0833}" srcOrd="1" destOrd="0" presId="urn:microsoft.com/office/officeart/2008/layout/LinedList"/>
    <dgm:cxn modelId="{3D8BF966-D41E-495E-ACE8-8B3321C32A4F}" type="presParOf" srcId="{22FCAF16-8D16-4C41-B1BD-3C781439BE84}" destId="{FD77F9E4-C602-470D-80DA-62FED86AEDB1}" srcOrd="2" destOrd="0" presId="urn:microsoft.com/office/officeart/2008/layout/LinedList"/>
    <dgm:cxn modelId="{2E39AB51-FD38-405E-AB22-7915E23F9515}" type="presParOf" srcId="{22FCAF16-8D16-4C41-B1BD-3C781439BE84}" destId="{A4297F39-BD14-4986-9893-2CF7148A4331}" srcOrd="3" destOrd="0" presId="urn:microsoft.com/office/officeart/2008/layout/LinedList"/>
    <dgm:cxn modelId="{714354BB-7CDF-4855-B891-40E6F2107119}" type="presParOf" srcId="{A4297F39-BD14-4986-9893-2CF7148A4331}" destId="{334C5D69-1FE2-40AC-B16D-68EAE6CCEFF9}" srcOrd="0" destOrd="0" presId="urn:microsoft.com/office/officeart/2008/layout/LinedList"/>
    <dgm:cxn modelId="{29B012D4-EEB4-4AE8-82DB-21A2BA05BD8B}" type="presParOf" srcId="{A4297F39-BD14-4986-9893-2CF7148A4331}" destId="{6F2414A3-5FE5-4030-AC01-B3838BCD801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3895FF-A719-4A5B-8E02-314746C6B273}" type="doc">
      <dgm:prSet loTypeId="urn:microsoft.com/office/officeart/2008/layout/LinedList" loCatId="list" qsTypeId="urn:microsoft.com/office/officeart/2005/8/quickstyle/simple2" qsCatId="simple" csTypeId="urn:microsoft.com/office/officeart/2005/8/colors/colorful1" csCatId="colorful" phldr="1"/>
      <dgm:spPr/>
      <dgm:t>
        <a:bodyPr/>
        <a:lstStyle/>
        <a:p>
          <a:endParaRPr lang="en-US"/>
        </a:p>
      </dgm:t>
    </dgm:pt>
    <dgm:pt modelId="{BB8DE87E-DF3A-4E41-87BA-839644315972}">
      <dgm:prSet/>
      <dgm:spPr/>
      <dgm:t>
        <a:bodyPr/>
        <a:lstStyle/>
        <a:p>
          <a:r>
            <a:rPr lang="en-US" b="0" i="0"/>
            <a:t>Hypnosis is a state of consciousness involving focused attention and reduced peripheral awareness characterized by a capacity for response to suggestion.</a:t>
          </a:r>
          <a:endParaRPr lang="en-US"/>
        </a:p>
      </dgm:t>
    </dgm:pt>
    <dgm:pt modelId="{C0B79CE0-810A-4F45-B8C2-346EA81CD4BC}" type="parTrans" cxnId="{CD06364A-63D4-4052-A03F-B9E65B14F4E7}">
      <dgm:prSet/>
      <dgm:spPr/>
      <dgm:t>
        <a:bodyPr/>
        <a:lstStyle/>
        <a:p>
          <a:endParaRPr lang="en-US"/>
        </a:p>
      </dgm:t>
    </dgm:pt>
    <dgm:pt modelId="{24C0A517-9F26-456C-88DD-7DD7565BEB62}" type="sibTrans" cxnId="{CD06364A-63D4-4052-A03F-B9E65B14F4E7}">
      <dgm:prSet/>
      <dgm:spPr/>
      <dgm:t>
        <a:bodyPr/>
        <a:lstStyle/>
        <a:p>
          <a:endParaRPr lang="en-US"/>
        </a:p>
      </dgm:t>
    </dgm:pt>
    <dgm:pt modelId="{37BBF82E-B6F5-432E-9AE5-5DC6EE2253C5}">
      <dgm:prSet/>
      <dgm:spPr/>
      <dgm:t>
        <a:bodyPr/>
        <a:lstStyle/>
        <a:p>
          <a:r>
            <a:rPr lang="en-US"/>
            <a:t>Everyone has been in a level of Hypnosis through intensely focused activity.</a:t>
          </a:r>
        </a:p>
      </dgm:t>
    </dgm:pt>
    <dgm:pt modelId="{1507047F-BC08-475C-B002-F25C9A888053}" type="parTrans" cxnId="{DA2971A3-30BC-4438-9EA3-43AB22CDEE2D}">
      <dgm:prSet/>
      <dgm:spPr/>
      <dgm:t>
        <a:bodyPr/>
        <a:lstStyle/>
        <a:p>
          <a:endParaRPr lang="en-US"/>
        </a:p>
      </dgm:t>
    </dgm:pt>
    <dgm:pt modelId="{3CF80E2E-8752-473E-A8E2-120A57BF19D2}" type="sibTrans" cxnId="{DA2971A3-30BC-4438-9EA3-43AB22CDEE2D}">
      <dgm:prSet/>
      <dgm:spPr/>
      <dgm:t>
        <a:bodyPr/>
        <a:lstStyle/>
        <a:p>
          <a:endParaRPr lang="en-US"/>
        </a:p>
      </dgm:t>
    </dgm:pt>
    <dgm:pt modelId="{9BC57554-7B3D-4E7C-AD93-916AD48F3E2D}">
      <dgm:prSet/>
      <dgm:spPr/>
      <dgm:t>
        <a:bodyPr/>
        <a:lstStyle/>
        <a:p>
          <a:r>
            <a:rPr lang="en-US" dirty="0"/>
            <a:t>Ability to be actively hypnotized is individual, although most people can be.</a:t>
          </a:r>
        </a:p>
      </dgm:t>
    </dgm:pt>
    <dgm:pt modelId="{F5DB1649-B16D-4FDC-B13E-7BF74D77A441}" type="parTrans" cxnId="{EBB0BB38-FD0F-4A16-A1E0-37FB49270927}">
      <dgm:prSet/>
      <dgm:spPr/>
      <dgm:t>
        <a:bodyPr/>
        <a:lstStyle/>
        <a:p>
          <a:endParaRPr lang="en-US"/>
        </a:p>
      </dgm:t>
    </dgm:pt>
    <dgm:pt modelId="{E8AC6F19-A114-43CF-9A6A-AA96ADCC57BE}" type="sibTrans" cxnId="{EBB0BB38-FD0F-4A16-A1E0-37FB49270927}">
      <dgm:prSet/>
      <dgm:spPr/>
      <dgm:t>
        <a:bodyPr/>
        <a:lstStyle/>
        <a:p>
          <a:endParaRPr lang="en-US"/>
        </a:p>
      </dgm:t>
    </dgm:pt>
    <dgm:pt modelId="{DA3280E8-A750-4FF3-BE1F-3714A9474703}">
      <dgm:prSet/>
      <dgm:spPr/>
      <dgm:t>
        <a:bodyPr/>
        <a:lstStyle/>
        <a:p>
          <a:r>
            <a:rPr lang="en-US" dirty="0"/>
            <a:t>Motivation to change is essential.</a:t>
          </a:r>
        </a:p>
      </dgm:t>
    </dgm:pt>
    <dgm:pt modelId="{D7853BE4-919C-41D8-BF4C-94E29E86283F}" type="parTrans" cxnId="{FB8F5B11-1065-4788-9F93-60586A2965FE}">
      <dgm:prSet/>
      <dgm:spPr/>
      <dgm:t>
        <a:bodyPr/>
        <a:lstStyle/>
        <a:p>
          <a:endParaRPr lang="en-CA"/>
        </a:p>
      </dgm:t>
    </dgm:pt>
    <dgm:pt modelId="{7EC21AF6-5E3F-4F8C-ACE2-162E7E292754}" type="sibTrans" cxnId="{FB8F5B11-1065-4788-9F93-60586A2965FE}">
      <dgm:prSet/>
      <dgm:spPr/>
      <dgm:t>
        <a:bodyPr/>
        <a:lstStyle/>
        <a:p>
          <a:endParaRPr lang="en-CA"/>
        </a:p>
      </dgm:t>
    </dgm:pt>
    <dgm:pt modelId="{50BB4675-6365-4907-B194-8F661C8E97BB}" type="pres">
      <dgm:prSet presAssocID="{FF3895FF-A719-4A5B-8E02-314746C6B273}" presName="vert0" presStyleCnt="0">
        <dgm:presLayoutVars>
          <dgm:dir/>
          <dgm:animOne val="branch"/>
          <dgm:animLvl val="lvl"/>
        </dgm:presLayoutVars>
      </dgm:prSet>
      <dgm:spPr/>
    </dgm:pt>
    <dgm:pt modelId="{AD3C72D8-E361-4E2B-A7B8-02FC73D6B9C8}" type="pres">
      <dgm:prSet presAssocID="{BB8DE87E-DF3A-4E41-87BA-839644315972}" presName="thickLine" presStyleLbl="alignNode1" presStyleIdx="0" presStyleCnt="4"/>
      <dgm:spPr/>
    </dgm:pt>
    <dgm:pt modelId="{975396B8-1712-4A8B-9368-88E46C991E9B}" type="pres">
      <dgm:prSet presAssocID="{BB8DE87E-DF3A-4E41-87BA-839644315972}" presName="horz1" presStyleCnt="0"/>
      <dgm:spPr/>
    </dgm:pt>
    <dgm:pt modelId="{22C707D1-398E-4386-9AC5-425EBB2E6FBF}" type="pres">
      <dgm:prSet presAssocID="{BB8DE87E-DF3A-4E41-87BA-839644315972}" presName="tx1" presStyleLbl="revTx" presStyleIdx="0" presStyleCnt="4"/>
      <dgm:spPr/>
    </dgm:pt>
    <dgm:pt modelId="{1E150799-93E9-4D9D-A4DD-68EF1EA82ED9}" type="pres">
      <dgm:prSet presAssocID="{BB8DE87E-DF3A-4E41-87BA-839644315972}" presName="vert1" presStyleCnt="0"/>
      <dgm:spPr/>
    </dgm:pt>
    <dgm:pt modelId="{C02AF495-8FDE-44BB-A596-F948BE02AC00}" type="pres">
      <dgm:prSet presAssocID="{37BBF82E-B6F5-432E-9AE5-5DC6EE2253C5}" presName="thickLine" presStyleLbl="alignNode1" presStyleIdx="1" presStyleCnt="4"/>
      <dgm:spPr/>
    </dgm:pt>
    <dgm:pt modelId="{65676FE5-F1CD-4DFD-8437-1E22D6DF6268}" type="pres">
      <dgm:prSet presAssocID="{37BBF82E-B6F5-432E-9AE5-5DC6EE2253C5}" presName="horz1" presStyleCnt="0"/>
      <dgm:spPr/>
    </dgm:pt>
    <dgm:pt modelId="{9F260E44-D87E-404F-9794-5FEC8B66B7AB}" type="pres">
      <dgm:prSet presAssocID="{37BBF82E-B6F5-432E-9AE5-5DC6EE2253C5}" presName="tx1" presStyleLbl="revTx" presStyleIdx="1" presStyleCnt="4"/>
      <dgm:spPr/>
    </dgm:pt>
    <dgm:pt modelId="{11086B5D-660E-4C9F-9A13-5CC9B6D2C3F5}" type="pres">
      <dgm:prSet presAssocID="{37BBF82E-B6F5-432E-9AE5-5DC6EE2253C5}" presName="vert1" presStyleCnt="0"/>
      <dgm:spPr/>
    </dgm:pt>
    <dgm:pt modelId="{702F21CB-B45C-48D9-A6ED-B56E238364E8}" type="pres">
      <dgm:prSet presAssocID="{9BC57554-7B3D-4E7C-AD93-916AD48F3E2D}" presName="thickLine" presStyleLbl="alignNode1" presStyleIdx="2" presStyleCnt="4"/>
      <dgm:spPr/>
    </dgm:pt>
    <dgm:pt modelId="{6F14F7D9-78C9-4A66-9530-F593787A3C74}" type="pres">
      <dgm:prSet presAssocID="{9BC57554-7B3D-4E7C-AD93-916AD48F3E2D}" presName="horz1" presStyleCnt="0"/>
      <dgm:spPr/>
    </dgm:pt>
    <dgm:pt modelId="{9178CDB6-650D-4D72-BC31-352526718681}" type="pres">
      <dgm:prSet presAssocID="{9BC57554-7B3D-4E7C-AD93-916AD48F3E2D}" presName="tx1" presStyleLbl="revTx" presStyleIdx="2" presStyleCnt="4"/>
      <dgm:spPr/>
    </dgm:pt>
    <dgm:pt modelId="{BED17FE1-71E5-4758-96C7-5B1BDC645552}" type="pres">
      <dgm:prSet presAssocID="{9BC57554-7B3D-4E7C-AD93-916AD48F3E2D}" presName="vert1" presStyleCnt="0"/>
      <dgm:spPr/>
    </dgm:pt>
    <dgm:pt modelId="{91D0C30C-EB0D-46C2-9DC0-2208070BD3C5}" type="pres">
      <dgm:prSet presAssocID="{DA3280E8-A750-4FF3-BE1F-3714A9474703}" presName="thickLine" presStyleLbl="alignNode1" presStyleIdx="3" presStyleCnt="4"/>
      <dgm:spPr/>
    </dgm:pt>
    <dgm:pt modelId="{101EDDBE-C4ED-4850-927F-CBC27B3F7AF4}" type="pres">
      <dgm:prSet presAssocID="{DA3280E8-A750-4FF3-BE1F-3714A9474703}" presName="horz1" presStyleCnt="0"/>
      <dgm:spPr/>
    </dgm:pt>
    <dgm:pt modelId="{F28E8D9D-2957-4DFC-B404-208771CFD253}" type="pres">
      <dgm:prSet presAssocID="{DA3280E8-A750-4FF3-BE1F-3714A9474703}" presName="tx1" presStyleLbl="revTx" presStyleIdx="3" presStyleCnt="4"/>
      <dgm:spPr/>
    </dgm:pt>
    <dgm:pt modelId="{C3D2DC2E-8D8D-46B9-B36F-4E4C898088D8}" type="pres">
      <dgm:prSet presAssocID="{DA3280E8-A750-4FF3-BE1F-3714A9474703}" presName="vert1" presStyleCnt="0"/>
      <dgm:spPr/>
    </dgm:pt>
  </dgm:ptLst>
  <dgm:cxnLst>
    <dgm:cxn modelId="{FB8F5B11-1065-4788-9F93-60586A2965FE}" srcId="{FF3895FF-A719-4A5B-8E02-314746C6B273}" destId="{DA3280E8-A750-4FF3-BE1F-3714A9474703}" srcOrd="3" destOrd="0" parTransId="{D7853BE4-919C-41D8-BF4C-94E29E86283F}" sibTransId="{7EC21AF6-5E3F-4F8C-ACE2-162E7E292754}"/>
    <dgm:cxn modelId="{EBB0BB38-FD0F-4A16-A1E0-37FB49270927}" srcId="{FF3895FF-A719-4A5B-8E02-314746C6B273}" destId="{9BC57554-7B3D-4E7C-AD93-916AD48F3E2D}" srcOrd="2" destOrd="0" parTransId="{F5DB1649-B16D-4FDC-B13E-7BF74D77A441}" sibTransId="{E8AC6F19-A114-43CF-9A6A-AA96ADCC57BE}"/>
    <dgm:cxn modelId="{BD0E294A-84BA-40DE-A8CE-CA2CFA8A32D3}" type="presOf" srcId="{DA3280E8-A750-4FF3-BE1F-3714A9474703}" destId="{F28E8D9D-2957-4DFC-B404-208771CFD253}" srcOrd="0" destOrd="0" presId="urn:microsoft.com/office/officeart/2008/layout/LinedList"/>
    <dgm:cxn modelId="{CD06364A-63D4-4052-A03F-B9E65B14F4E7}" srcId="{FF3895FF-A719-4A5B-8E02-314746C6B273}" destId="{BB8DE87E-DF3A-4E41-87BA-839644315972}" srcOrd="0" destOrd="0" parTransId="{C0B79CE0-810A-4F45-B8C2-346EA81CD4BC}" sibTransId="{24C0A517-9F26-456C-88DD-7DD7565BEB62}"/>
    <dgm:cxn modelId="{A1E5FC7E-273E-463D-9AB2-6E2FE06D12D8}" type="presOf" srcId="{9BC57554-7B3D-4E7C-AD93-916AD48F3E2D}" destId="{9178CDB6-650D-4D72-BC31-352526718681}" srcOrd="0" destOrd="0" presId="urn:microsoft.com/office/officeart/2008/layout/LinedList"/>
    <dgm:cxn modelId="{0AD13D83-16F9-439A-A111-F020B964F39F}" type="presOf" srcId="{FF3895FF-A719-4A5B-8E02-314746C6B273}" destId="{50BB4675-6365-4907-B194-8F661C8E97BB}" srcOrd="0" destOrd="0" presId="urn:microsoft.com/office/officeart/2008/layout/LinedList"/>
    <dgm:cxn modelId="{DA2971A3-30BC-4438-9EA3-43AB22CDEE2D}" srcId="{FF3895FF-A719-4A5B-8E02-314746C6B273}" destId="{37BBF82E-B6F5-432E-9AE5-5DC6EE2253C5}" srcOrd="1" destOrd="0" parTransId="{1507047F-BC08-475C-B002-F25C9A888053}" sibTransId="{3CF80E2E-8752-473E-A8E2-120A57BF19D2}"/>
    <dgm:cxn modelId="{07F021DA-FA4A-4892-9657-C5C45D2BCC8D}" type="presOf" srcId="{37BBF82E-B6F5-432E-9AE5-5DC6EE2253C5}" destId="{9F260E44-D87E-404F-9794-5FEC8B66B7AB}" srcOrd="0" destOrd="0" presId="urn:microsoft.com/office/officeart/2008/layout/LinedList"/>
    <dgm:cxn modelId="{0DC1FBE1-1578-444E-B233-A60998D385D7}" type="presOf" srcId="{BB8DE87E-DF3A-4E41-87BA-839644315972}" destId="{22C707D1-398E-4386-9AC5-425EBB2E6FBF}" srcOrd="0" destOrd="0" presId="urn:microsoft.com/office/officeart/2008/layout/LinedList"/>
    <dgm:cxn modelId="{9DC564B0-0D84-49FE-9C50-F912B03AE69E}" type="presParOf" srcId="{50BB4675-6365-4907-B194-8F661C8E97BB}" destId="{AD3C72D8-E361-4E2B-A7B8-02FC73D6B9C8}" srcOrd="0" destOrd="0" presId="urn:microsoft.com/office/officeart/2008/layout/LinedList"/>
    <dgm:cxn modelId="{2A7E12FC-947B-4A9D-9F28-753E3AA33C9A}" type="presParOf" srcId="{50BB4675-6365-4907-B194-8F661C8E97BB}" destId="{975396B8-1712-4A8B-9368-88E46C991E9B}" srcOrd="1" destOrd="0" presId="urn:microsoft.com/office/officeart/2008/layout/LinedList"/>
    <dgm:cxn modelId="{F2D95810-B2DC-482C-BFB7-7C7F16397B82}" type="presParOf" srcId="{975396B8-1712-4A8B-9368-88E46C991E9B}" destId="{22C707D1-398E-4386-9AC5-425EBB2E6FBF}" srcOrd="0" destOrd="0" presId="urn:microsoft.com/office/officeart/2008/layout/LinedList"/>
    <dgm:cxn modelId="{68941649-031F-42A2-B605-A9820AABC555}" type="presParOf" srcId="{975396B8-1712-4A8B-9368-88E46C991E9B}" destId="{1E150799-93E9-4D9D-A4DD-68EF1EA82ED9}" srcOrd="1" destOrd="0" presId="urn:microsoft.com/office/officeart/2008/layout/LinedList"/>
    <dgm:cxn modelId="{AF78490F-B062-4E20-9FBE-A8FE6B83F4B7}" type="presParOf" srcId="{50BB4675-6365-4907-B194-8F661C8E97BB}" destId="{C02AF495-8FDE-44BB-A596-F948BE02AC00}" srcOrd="2" destOrd="0" presId="urn:microsoft.com/office/officeart/2008/layout/LinedList"/>
    <dgm:cxn modelId="{C621C0F6-DE46-40BC-B311-270CFC27DE44}" type="presParOf" srcId="{50BB4675-6365-4907-B194-8F661C8E97BB}" destId="{65676FE5-F1CD-4DFD-8437-1E22D6DF6268}" srcOrd="3" destOrd="0" presId="urn:microsoft.com/office/officeart/2008/layout/LinedList"/>
    <dgm:cxn modelId="{580565E4-D2CC-4FC1-925D-82C31E16BA57}" type="presParOf" srcId="{65676FE5-F1CD-4DFD-8437-1E22D6DF6268}" destId="{9F260E44-D87E-404F-9794-5FEC8B66B7AB}" srcOrd="0" destOrd="0" presId="urn:microsoft.com/office/officeart/2008/layout/LinedList"/>
    <dgm:cxn modelId="{D1E9F453-D234-414F-82D1-B5797A9FF33E}" type="presParOf" srcId="{65676FE5-F1CD-4DFD-8437-1E22D6DF6268}" destId="{11086B5D-660E-4C9F-9A13-5CC9B6D2C3F5}" srcOrd="1" destOrd="0" presId="urn:microsoft.com/office/officeart/2008/layout/LinedList"/>
    <dgm:cxn modelId="{15CB09EE-AB23-4DD8-890E-62A7C5052B1F}" type="presParOf" srcId="{50BB4675-6365-4907-B194-8F661C8E97BB}" destId="{702F21CB-B45C-48D9-A6ED-B56E238364E8}" srcOrd="4" destOrd="0" presId="urn:microsoft.com/office/officeart/2008/layout/LinedList"/>
    <dgm:cxn modelId="{9C918967-A885-4D94-889A-549C6BCF038A}" type="presParOf" srcId="{50BB4675-6365-4907-B194-8F661C8E97BB}" destId="{6F14F7D9-78C9-4A66-9530-F593787A3C74}" srcOrd="5" destOrd="0" presId="urn:microsoft.com/office/officeart/2008/layout/LinedList"/>
    <dgm:cxn modelId="{B1937645-F4C7-45D0-9248-2E976725E193}" type="presParOf" srcId="{6F14F7D9-78C9-4A66-9530-F593787A3C74}" destId="{9178CDB6-650D-4D72-BC31-352526718681}" srcOrd="0" destOrd="0" presId="urn:microsoft.com/office/officeart/2008/layout/LinedList"/>
    <dgm:cxn modelId="{960DA8C1-508A-4FFA-B216-EF22AF4434D3}" type="presParOf" srcId="{6F14F7D9-78C9-4A66-9530-F593787A3C74}" destId="{BED17FE1-71E5-4758-96C7-5B1BDC645552}" srcOrd="1" destOrd="0" presId="urn:microsoft.com/office/officeart/2008/layout/LinedList"/>
    <dgm:cxn modelId="{D86A0914-4F2C-43D9-858E-25753A9DE0D9}" type="presParOf" srcId="{50BB4675-6365-4907-B194-8F661C8E97BB}" destId="{91D0C30C-EB0D-46C2-9DC0-2208070BD3C5}" srcOrd="6" destOrd="0" presId="urn:microsoft.com/office/officeart/2008/layout/LinedList"/>
    <dgm:cxn modelId="{EA21AF97-B781-4A99-BCE5-B9174BAE7E30}" type="presParOf" srcId="{50BB4675-6365-4907-B194-8F661C8E97BB}" destId="{101EDDBE-C4ED-4850-927F-CBC27B3F7AF4}" srcOrd="7" destOrd="0" presId="urn:microsoft.com/office/officeart/2008/layout/LinedList"/>
    <dgm:cxn modelId="{B2715CD9-64F7-49CF-952A-5563165A0674}" type="presParOf" srcId="{101EDDBE-C4ED-4850-927F-CBC27B3F7AF4}" destId="{F28E8D9D-2957-4DFC-B404-208771CFD253}" srcOrd="0" destOrd="0" presId="urn:microsoft.com/office/officeart/2008/layout/LinedList"/>
    <dgm:cxn modelId="{9CA58AD0-8263-4133-BB0C-FE688D664188}" type="presParOf" srcId="{101EDDBE-C4ED-4850-927F-CBC27B3F7AF4}" destId="{C3D2DC2E-8D8D-46B9-B36F-4E4C898088D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3895FF-A719-4A5B-8E02-314746C6B273}" type="doc">
      <dgm:prSet loTypeId="urn:microsoft.com/office/officeart/2008/layout/LinedList" loCatId="list" qsTypeId="urn:microsoft.com/office/officeart/2005/8/quickstyle/simple2" qsCatId="simple" csTypeId="urn:microsoft.com/office/officeart/2005/8/colors/colorful5" csCatId="colorful" phldr="1"/>
      <dgm:spPr/>
      <dgm:t>
        <a:bodyPr/>
        <a:lstStyle/>
        <a:p>
          <a:endParaRPr lang="en-US"/>
        </a:p>
      </dgm:t>
    </dgm:pt>
    <dgm:pt modelId="{BB8DE87E-DF3A-4E41-87BA-839644315972}">
      <dgm:prSet/>
      <dgm:spPr/>
      <dgm:t>
        <a:bodyPr/>
        <a:lstStyle/>
        <a:p>
          <a:r>
            <a:rPr lang="en-US" b="0" i="0" dirty="0"/>
            <a:t>Definition: The use of hypnosis for treatment of a medical or psychological disorder or concern.</a:t>
          </a:r>
          <a:endParaRPr lang="en-US" dirty="0"/>
        </a:p>
      </dgm:t>
    </dgm:pt>
    <dgm:pt modelId="{C0B79CE0-810A-4F45-B8C2-346EA81CD4BC}" type="parTrans" cxnId="{CD06364A-63D4-4052-A03F-B9E65B14F4E7}">
      <dgm:prSet/>
      <dgm:spPr/>
      <dgm:t>
        <a:bodyPr/>
        <a:lstStyle/>
        <a:p>
          <a:endParaRPr lang="en-US"/>
        </a:p>
      </dgm:t>
    </dgm:pt>
    <dgm:pt modelId="{24C0A517-9F26-456C-88DD-7DD7565BEB62}" type="sibTrans" cxnId="{CD06364A-63D4-4052-A03F-B9E65B14F4E7}">
      <dgm:prSet/>
      <dgm:spPr/>
      <dgm:t>
        <a:bodyPr/>
        <a:lstStyle/>
        <a:p>
          <a:endParaRPr lang="en-US"/>
        </a:p>
      </dgm:t>
    </dgm:pt>
    <dgm:pt modelId="{9BC57554-7B3D-4E7C-AD93-916AD48F3E2D}">
      <dgm:prSet/>
      <dgm:spPr/>
      <dgm:t>
        <a:bodyPr/>
        <a:lstStyle/>
        <a:p>
          <a:r>
            <a:rPr lang="en-US" dirty="0"/>
            <a:t>Typically, the last line of therapy used due to availability, regulation, and acceptance.</a:t>
          </a:r>
        </a:p>
      </dgm:t>
    </dgm:pt>
    <dgm:pt modelId="{F5DB1649-B16D-4FDC-B13E-7BF74D77A441}" type="parTrans" cxnId="{EBB0BB38-FD0F-4A16-A1E0-37FB49270927}">
      <dgm:prSet/>
      <dgm:spPr/>
      <dgm:t>
        <a:bodyPr/>
        <a:lstStyle/>
        <a:p>
          <a:endParaRPr lang="en-US"/>
        </a:p>
      </dgm:t>
    </dgm:pt>
    <dgm:pt modelId="{E8AC6F19-A114-43CF-9A6A-AA96ADCC57BE}" type="sibTrans" cxnId="{EBB0BB38-FD0F-4A16-A1E0-37FB49270927}">
      <dgm:prSet/>
      <dgm:spPr/>
      <dgm:t>
        <a:bodyPr/>
        <a:lstStyle/>
        <a:p>
          <a:endParaRPr lang="en-US"/>
        </a:p>
      </dgm:t>
    </dgm:pt>
    <dgm:pt modelId="{848D62AB-14EE-4519-AABD-8942FFAB38C8}">
      <dgm:prSet/>
      <dgm:spPr/>
      <dgm:t>
        <a:bodyPr/>
        <a:lstStyle/>
        <a:p>
          <a:r>
            <a:rPr lang="en-US" dirty="0"/>
            <a:t>Effectively used with perception issues such as sleep, addictions, trauma, pain, and anxiety.</a:t>
          </a:r>
        </a:p>
      </dgm:t>
    </dgm:pt>
    <dgm:pt modelId="{299DF29A-8260-454A-93B2-9B10272D5D5F}" type="parTrans" cxnId="{7871BC56-E040-4DEE-A426-F696E1F62759}">
      <dgm:prSet/>
      <dgm:spPr/>
      <dgm:t>
        <a:bodyPr/>
        <a:lstStyle/>
        <a:p>
          <a:endParaRPr lang="en-CA"/>
        </a:p>
      </dgm:t>
    </dgm:pt>
    <dgm:pt modelId="{657298FD-913D-4B85-BC3A-767722B132B5}" type="sibTrans" cxnId="{7871BC56-E040-4DEE-A426-F696E1F62759}">
      <dgm:prSet/>
      <dgm:spPr/>
      <dgm:t>
        <a:bodyPr/>
        <a:lstStyle/>
        <a:p>
          <a:endParaRPr lang="en-CA"/>
        </a:p>
      </dgm:t>
    </dgm:pt>
    <dgm:pt modelId="{110FBD1A-9612-442A-A1B3-CD95EC2858D4}">
      <dgm:prSet/>
      <dgm:spPr/>
      <dgm:t>
        <a:bodyPr/>
        <a:lstStyle/>
        <a:p>
          <a:r>
            <a:rPr lang="en-US" dirty="0"/>
            <a:t>Shifts consciousness intentionally to reframe perception towards that which benefits positive outcome.</a:t>
          </a:r>
        </a:p>
      </dgm:t>
    </dgm:pt>
    <dgm:pt modelId="{B0AE0307-9AB4-4243-B67A-0DC9004AB253}" type="parTrans" cxnId="{3FDC05D4-34CE-4AE6-99BC-E26FEF889C1A}">
      <dgm:prSet/>
      <dgm:spPr/>
      <dgm:t>
        <a:bodyPr/>
        <a:lstStyle/>
        <a:p>
          <a:endParaRPr lang="en-CA"/>
        </a:p>
      </dgm:t>
    </dgm:pt>
    <dgm:pt modelId="{BA8C4386-D39F-4ECA-BB27-B02706140F44}" type="sibTrans" cxnId="{3FDC05D4-34CE-4AE6-99BC-E26FEF889C1A}">
      <dgm:prSet/>
      <dgm:spPr/>
      <dgm:t>
        <a:bodyPr/>
        <a:lstStyle/>
        <a:p>
          <a:endParaRPr lang="en-CA"/>
        </a:p>
      </dgm:t>
    </dgm:pt>
    <dgm:pt modelId="{C7812ACF-9C47-49CE-9D0F-0DB30EE298C8}" type="pres">
      <dgm:prSet presAssocID="{FF3895FF-A719-4A5B-8E02-314746C6B273}" presName="vert0" presStyleCnt="0">
        <dgm:presLayoutVars>
          <dgm:dir/>
          <dgm:animOne val="branch"/>
          <dgm:animLvl val="lvl"/>
        </dgm:presLayoutVars>
      </dgm:prSet>
      <dgm:spPr/>
    </dgm:pt>
    <dgm:pt modelId="{1709A03F-CD99-495D-810D-1872E8ECC160}" type="pres">
      <dgm:prSet presAssocID="{BB8DE87E-DF3A-4E41-87BA-839644315972}" presName="thickLine" presStyleLbl="alignNode1" presStyleIdx="0" presStyleCnt="4"/>
      <dgm:spPr/>
    </dgm:pt>
    <dgm:pt modelId="{24E524BF-CD2A-41FD-906C-F6A0175AD08E}" type="pres">
      <dgm:prSet presAssocID="{BB8DE87E-DF3A-4E41-87BA-839644315972}" presName="horz1" presStyleCnt="0"/>
      <dgm:spPr/>
    </dgm:pt>
    <dgm:pt modelId="{0CA482C3-9398-4453-ADB7-2B104FFEE947}" type="pres">
      <dgm:prSet presAssocID="{BB8DE87E-DF3A-4E41-87BA-839644315972}" presName="tx1" presStyleLbl="revTx" presStyleIdx="0" presStyleCnt="4"/>
      <dgm:spPr/>
    </dgm:pt>
    <dgm:pt modelId="{AA78CF7D-A86C-4B4E-971F-E15140FF2844}" type="pres">
      <dgm:prSet presAssocID="{BB8DE87E-DF3A-4E41-87BA-839644315972}" presName="vert1" presStyleCnt="0"/>
      <dgm:spPr/>
    </dgm:pt>
    <dgm:pt modelId="{01738334-D8CA-4637-9758-84AA7AA7677B}" type="pres">
      <dgm:prSet presAssocID="{848D62AB-14EE-4519-AABD-8942FFAB38C8}" presName="thickLine" presStyleLbl="alignNode1" presStyleIdx="1" presStyleCnt="4"/>
      <dgm:spPr/>
    </dgm:pt>
    <dgm:pt modelId="{52AAEAEC-856D-49BE-9754-D553C1685C35}" type="pres">
      <dgm:prSet presAssocID="{848D62AB-14EE-4519-AABD-8942FFAB38C8}" presName="horz1" presStyleCnt="0"/>
      <dgm:spPr/>
    </dgm:pt>
    <dgm:pt modelId="{08AD6BE6-99DD-4F90-94A3-4D884928563B}" type="pres">
      <dgm:prSet presAssocID="{848D62AB-14EE-4519-AABD-8942FFAB38C8}" presName="tx1" presStyleLbl="revTx" presStyleIdx="1" presStyleCnt="4"/>
      <dgm:spPr/>
    </dgm:pt>
    <dgm:pt modelId="{12CEC652-5CA2-4E5F-9431-33A5D3B2BB3D}" type="pres">
      <dgm:prSet presAssocID="{848D62AB-14EE-4519-AABD-8942FFAB38C8}" presName="vert1" presStyleCnt="0"/>
      <dgm:spPr/>
    </dgm:pt>
    <dgm:pt modelId="{5046F3AA-433D-44A4-8C62-D615C203B864}" type="pres">
      <dgm:prSet presAssocID="{110FBD1A-9612-442A-A1B3-CD95EC2858D4}" presName="thickLine" presStyleLbl="alignNode1" presStyleIdx="2" presStyleCnt="4"/>
      <dgm:spPr/>
    </dgm:pt>
    <dgm:pt modelId="{DC4A18B1-F92B-4C19-A612-8004889D8111}" type="pres">
      <dgm:prSet presAssocID="{110FBD1A-9612-442A-A1B3-CD95EC2858D4}" presName="horz1" presStyleCnt="0"/>
      <dgm:spPr/>
    </dgm:pt>
    <dgm:pt modelId="{FC180D58-28BA-4F26-B21B-713271B2C0F3}" type="pres">
      <dgm:prSet presAssocID="{110FBD1A-9612-442A-A1B3-CD95EC2858D4}" presName="tx1" presStyleLbl="revTx" presStyleIdx="2" presStyleCnt="4"/>
      <dgm:spPr/>
    </dgm:pt>
    <dgm:pt modelId="{EFC12230-27F8-44A1-9BCB-6A39F263B33A}" type="pres">
      <dgm:prSet presAssocID="{110FBD1A-9612-442A-A1B3-CD95EC2858D4}" presName="vert1" presStyleCnt="0"/>
      <dgm:spPr/>
    </dgm:pt>
    <dgm:pt modelId="{3F87BAF9-0274-473C-A542-B97A8E2F8E86}" type="pres">
      <dgm:prSet presAssocID="{9BC57554-7B3D-4E7C-AD93-916AD48F3E2D}" presName="thickLine" presStyleLbl="alignNode1" presStyleIdx="3" presStyleCnt="4"/>
      <dgm:spPr/>
    </dgm:pt>
    <dgm:pt modelId="{37901E41-18BA-442C-BC56-04225CF49284}" type="pres">
      <dgm:prSet presAssocID="{9BC57554-7B3D-4E7C-AD93-916AD48F3E2D}" presName="horz1" presStyleCnt="0"/>
      <dgm:spPr/>
    </dgm:pt>
    <dgm:pt modelId="{C37A184B-5B22-43FE-92F2-AD742CB580E9}" type="pres">
      <dgm:prSet presAssocID="{9BC57554-7B3D-4E7C-AD93-916AD48F3E2D}" presName="tx1" presStyleLbl="revTx" presStyleIdx="3" presStyleCnt="4"/>
      <dgm:spPr/>
    </dgm:pt>
    <dgm:pt modelId="{CA2C96B9-2667-4660-85DC-EFFC81EAB7FB}" type="pres">
      <dgm:prSet presAssocID="{9BC57554-7B3D-4E7C-AD93-916AD48F3E2D}" presName="vert1" presStyleCnt="0"/>
      <dgm:spPr/>
    </dgm:pt>
  </dgm:ptLst>
  <dgm:cxnLst>
    <dgm:cxn modelId="{EBB0BB38-FD0F-4A16-A1E0-37FB49270927}" srcId="{FF3895FF-A719-4A5B-8E02-314746C6B273}" destId="{9BC57554-7B3D-4E7C-AD93-916AD48F3E2D}" srcOrd="3" destOrd="0" parTransId="{F5DB1649-B16D-4FDC-B13E-7BF74D77A441}" sibTransId="{E8AC6F19-A114-43CF-9A6A-AA96ADCC57BE}"/>
    <dgm:cxn modelId="{CD06364A-63D4-4052-A03F-B9E65B14F4E7}" srcId="{FF3895FF-A719-4A5B-8E02-314746C6B273}" destId="{BB8DE87E-DF3A-4E41-87BA-839644315972}" srcOrd="0" destOrd="0" parTransId="{C0B79CE0-810A-4F45-B8C2-346EA81CD4BC}" sibTransId="{24C0A517-9F26-456C-88DD-7DD7565BEB62}"/>
    <dgm:cxn modelId="{7871BC56-E040-4DEE-A426-F696E1F62759}" srcId="{FF3895FF-A719-4A5B-8E02-314746C6B273}" destId="{848D62AB-14EE-4519-AABD-8942FFAB38C8}" srcOrd="1" destOrd="0" parTransId="{299DF29A-8260-454A-93B2-9B10272D5D5F}" sibTransId="{657298FD-913D-4B85-BC3A-767722B132B5}"/>
    <dgm:cxn modelId="{580F2A8F-2A4C-41C1-8B97-A3199E11DE7B}" type="presOf" srcId="{848D62AB-14EE-4519-AABD-8942FFAB38C8}" destId="{08AD6BE6-99DD-4F90-94A3-4D884928563B}" srcOrd="0" destOrd="0" presId="urn:microsoft.com/office/officeart/2008/layout/LinedList"/>
    <dgm:cxn modelId="{B5F1AF92-8FB1-4F0C-A1EF-99A893EA6B35}" type="presOf" srcId="{9BC57554-7B3D-4E7C-AD93-916AD48F3E2D}" destId="{C37A184B-5B22-43FE-92F2-AD742CB580E9}" srcOrd="0" destOrd="0" presId="urn:microsoft.com/office/officeart/2008/layout/LinedList"/>
    <dgm:cxn modelId="{CCA0C195-885E-4057-9EAB-A5791E8D0DF1}" type="presOf" srcId="{110FBD1A-9612-442A-A1B3-CD95EC2858D4}" destId="{FC180D58-28BA-4F26-B21B-713271B2C0F3}" srcOrd="0" destOrd="0" presId="urn:microsoft.com/office/officeart/2008/layout/LinedList"/>
    <dgm:cxn modelId="{3FDC05D4-34CE-4AE6-99BC-E26FEF889C1A}" srcId="{FF3895FF-A719-4A5B-8E02-314746C6B273}" destId="{110FBD1A-9612-442A-A1B3-CD95EC2858D4}" srcOrd="2" destOrd="0" parTransId="{B0AE0307-9AB4-4243-B67A-0DC9004AB253}" sibTransId="{BA8C4386-D39F-4ECA-BB27-B02706140F44}"/>
    <dgm:cxn modelId="{05956EDB-EBE7-4083-96B2-B70B75EF5D21}" type="presOf" srcId="{FF3895FF-A719-4A5B-8E02-314746C6B273}" destId="{C7812ACF-9C47-49CE-9D0F-0DB30EE298C8}" srcOrd="0" destOrd="0" presId="urn:microsoft.com/office/officeart/2008/layout/LinedList"/>
    <dgm:cxn modelId="{CC30E0FC-E54A-4AF6-85BC-BA477B37BC6D}" type="presOf" srcId="{BB8DE87E-DF3A-4E41-87BA-839644315972}" destId="{0CA482C3-9398-4453-ADB7-2B104FFEE947}" srcOrd="0" destOrd="0" presId="urn:microsoft.com/office/officeart/2008/layout/LinedList"/>
    <dgm:cxn modelId="{EA0AF771-3673-48DC-9813-33029141CA6A}" type="presParOf" srcId="{C7812ACF-9C47-49CE-9D0F-0DB30EE298C8}" destId="{1709A03F-CD99-495D-810D-1872E8ECC160}" srcOrd="0" destOrd="0" presId="urn:microsoft.com/office/officeart/2008/layout/LinedList"/>
    <dgm:cxn modelId="{E233EEC4-6368-417D-9A4B-B1A40E231683}" type="presParOf" srcId="{C7812ACF-9C47-49CE-9D0F-0DB30EE298C8}" destId="{24E524BF-CD2A-41FD-906C-F6A0175AD08E}" srcOrd="1" destOrd="0" presId="urn:microsoft.com/office/officeart/2008/layout/LinedList"/>
    <dgm:cxn modelId="{52A4F85D-238F-489A-B9C7-BB3D335C1CE3}" type="presParOf" srcId="{24E524BF-CD2A-41FD-906C-F6A0175AD08E}" destId="{0CA482C3-9398-4453-ADB7-2B104FFEE947}" srcOrd="0" destOrd="0" presId="urn:microsoft.com/office/officeart/2008/layout/LinedList"/>
    <dgm:cxn modelId="{CC0F1F02-EFF1-4B07-A855-AFDD012F7028}" type="presParOf" srcId="{24E524BF-CD2A-41FD-906C-F6A0175AD08E}" destId="{AA78CF7D-A86C-4B4E-971F-E15140FF2844}" srcOrd="1" destOrd="0" presId="urn:microsoft.com/office/officeart/2008/layout/LinedList"/>
    <dgm:cxn modelId="{1D07426F-B7C2-479B-B7CA-43A3077264F7}" type="presParOf" srcId="{C7812ACF-9C47-49CE-9D0F-0DB30EE298C8}" destId="{01738334-D8CA-4637-9758-84AA7AA7677B}" srcOrd="2" destOrd="0" presId="urn:microsoft.com/office/officeart/2008/layout/LinedList"/>
    <dgm:cxn modelId="{CED06A62-5488-4638-A945-0AE8C0388463}" type="presParOf" srcId="{C7812ACF-9C47-49CE-9D0F-0DB30EE298C8}" destId="{52AAEAEC-856D-49BE-9754-D553C1685C35}" srcOrd="3" destOrd="0" presId="urn:microsoft.com/office/officeart/2008/layout/LinedList"/>
    <dgm:cxn modelId="{9A5F2439-FCD1-421D-9339-1B51D549F65D}" type="presParOf" srcId="{52AAEAEC-856D-49BE-9754-D553C1685C35}" destId="{08AD6BE6-99DD-4F90-94A3-4D884928563B}" srcOrd="0" destOrd="0" presId="urn:microsoft.com/office/officeart/2008/layout/LinedList"/>
    <dgm:cxn modelId="{E3090BA3-0F04-4BC3-B55E-135CE3715522}" type="presParOf" srcId="{52AAEAEC-856D-49BE-9754-D553C1685C35}" destId="{12CEC652-5CA2-4E5F-9431-33A5D3B2BB3D}" srcOrd="1" destOrd="0" presId="urn:microsoft.com/office/officeart/2008/layout/LinedList"/>
    <dgm:cxn modelId="{46D700A5-F968-4956-87F6-C5E0371862ED}" type="presParOf" srcId="{C7812ACF-9C47-49CE-9D0F-0DB30EE298C8}" destId="{5046F3AA-433D-44A4-8C62-D615C203B864}" srcOrd="4" destOrd="0" presId="urn:microsoft.com/office/officeart/2008/layout/LinedList"/>
    <dgm:cxn modelId="{0BF783AB-12BA-45D2-8657-5B1AB3C5EA7D}" type="presParOf" srcId="{C7812ACF-9C47-49CE-9D0F-0DB30EE298C8}" destId="{DC4A18B1-F92B-4C19-A612-8004889D8111}" srcOrd="5" destOrd="0" presId="urn:microsoft.com/office/officeart/2008/layout/LinedList"/>
    <dgm:cxn modelId="{DE04DA6A-97BE-4A6C-B480-D49BE19FDEFD}" type="presParOf" srcId="{DC4A18B1-F92B-4C19-A612-8004889D8111}" destId="{FC180D58-28BA-4F26-B21B-713271B2C0F3}" srcOrd="0" destOrd="0" presId="urn:microsoft.com/office/officeart/2008/layout/LinedList"/>
    <dgm:cxn modelId="{D0E80D0E-7E5B-4100-8893-352D95C7ED9E}" type="presParOf" srcId="{DC4A18B1-F92B-4C19-A612-8004889D8111}" destId="{EFC12230-27F8-44A1-9BCB-6A39F263B33A}" srcOrd="1" destOrd="0" presId="urn:microsoft.com/office/officeart/2008/layout/LinedList"/>
    <dgm:cxn modelId="{50811B4E-67DA-4B44-A657-E43395C4C34D}" type="presParOf" srcId="{C7812ACF-9C47-49CE-9D0F-0DB30EE298C8}" destId="{3F87BAF9-0274-473C-A542-B97A8E2F8E86}" srcOrd="6" destOrd="0" presId="urn:microsoft.com/office/officeart/2008/layout/LinedList"/>
    <dgm:cxn modelId="{3249F207-D0E8-4341-BE42-70DFE742A6D0}" type="presParOf" srcId="{C7812ACF-9C47-49CE-9D0F-0DB30EE298C8}" destId="{37901E41-18BA-442C-BC56-04225CF49284}" srcOrd="7" destOrd="0" presId="urn:microsoft.com/office/officeart/2008/layout/LinedList"/>
    <dgm:cxn modelId="{1C785406-1FEE-4CC0-AB62-F882BD919A40}" type="presParOf" srcId="{37901E41-18BA-442C-BC56-04225CF49284}" destId="{C37A184B-5B22-43FE-92F2-AD742CB580E9}" srcOrd="0" destOrd="0" presId="urn:microsoft.com/office/officeart/2008/layout/LinedList"/>
    <dgm:cxn modelId="{B9A40751-C41A-4D68-8D4E-D92E2C9DD763}" type="presParOf" srcId="{37901E41-18BA-442C-BC56-04225CF49284}" destId="{CA2C96B9-2667-4660-85DC-EFFC81EAB7F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AAF70-8DB1-4308-8023-7D798DA0DF51}">
      <dsp:nvSpPr>
        <dsp:cNvPr id="0" name=""/>
        <dsp:cNvSpPr/>
      </dsp:nvSpPr>
      <dsp:spPr>
        <a:xfrm>
          <a:off x="2892" y="413064"/>
          <a:ext cx="2294622" cy="321247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898" tIns="330200" rIns="178898" bIns="330200" numCol="1" spcCol="1270" anchor="t" anchorCtr="0">
          <a:noAutofit/>
        </a:bodyPr>
        <a:lstStyle/>
        <a:p>
          <a:pPr marL="0" lvl="0" indent="0" algn="l" defTabSz="711200">
            <a:lnSpc>
              <a:spcPct val="90000"/>
            </a:lnSpc>
            <a:spcBef>
              <a:spcPct val="0"/>
            </a:spcBef>
            <a:spcAft>
              <a:spcPct val="35000"/>
            </a:spcAft>
            <a:buNone/>
          </a:pPr>
          <a:r>
            <a:rPr lang="en-US" sz="1600" kern="1200" dirty="0"/>
            <a:t>Define Obesity and the goal in optimal management.</a:t>
          </a:r>
        </a:p>
      </dsp:txBody>
      <dsp:txXfrm>
        <a:off x="2892" y="1633803"/>
        <a:ext cx="2294622" cy="1927483"/>
      </dsp:txXfrm>
    </dsp:sp>
    <dsp:sp modelId="{354F1319-2685-4A8B-B92C-4036B2B7B344}">
      <dsp:nvSpPr>
        <dsp:cNvPr id="0" name=""/>
        <dsp:cNvSpPr/>
      </dsp:nvSpPr>
      <dsp:spPr>
        <a:xfrm>
          <a:off x="668333" y="734311"/>
          <a:ext cx="963741" cy="963741"/>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137" tIns="12700" rIns="75137" bIns="12700" numCol="1" spcCol="1270" anchor="ctr" anchorCtr="0">
          <a:noAutofit/>
        </a:bodyPr>
        <a:lstStyle/>
        <a:p>
          <a:pPr marL="0" lvl="0" indent="0" algn="ctr" defTabSz="2089150">
            <a:lnSpc>
              <a:spcPct val="90000"/>
            </a:lnSpc>
            <a:spcBef>
              <a:spcPct val="0"/>
            </a:spcBef>
            <a:spcAft>
              <a:spcPct val="35000"/>
            </a:spcAft>
            <a:buNone/>
          </a:pPr>
          <a:r>
            <a:rPr lang="en-US" sz="4700" kern="1200"/>
            <a:t>1</a:t>
          </a:r>
        </a:p>
      </dsp:txBody>
      <dsp:txXfrm>
        <a:off x="809470" y="875448"/>
        <a:ext cx="681467" cy="681467"/>
      </dsp:txXfrm>
    </dsp:sp>
    <dsp:sp modelId="{57E8F834-F986-4FEA-8436-C68E668F288F}">
      <dsp:nvSpPr>
        <dsp:cNvPr id="0" name=""/>
        <dsp:cNvSpPr/>
      </dsp:nvSpPr>
      <dsp:spPr>
        <a:xfrm>
          <a:off x="2892" y="3625463"/>
          <a:ext cx="2294622" cy="72"/>
        </a:xfrm>
        <a:prstGeom prst="rect">
          <a:avLst/>
        </a:prstGeom>
        <a:solidFill>
          <a:schemeClr val="accent5">
            <a:hueOff val="1553573"/>
            <a:satOff val="-9069"/>
            <a:lumOff val="-728"/>
            <a:alphaOff val="0"/>
          </a:schemeClr>
        </a:solidFill>
        <a:ln w="19050" cap="flat" cmpd="sng" algn="ctr">
          <a:solidFill>
            <a:schemeClr val="accent5">
              <a:hueOff val="1553573"/>
              <a:satOff val="-9069"/>
              <a:lumOff val="-72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00D16-CEEF-4D59-B11D-2C35A47530AC}">
      <dsp:nvSpPr>
        <dsp:cNvPr id="0" name=""/>
        <dsp:cNvSpPr/>
      </dsp:nvSpPr>
      <dsp:spPr>
        <a:xfrm>
          <a:off x="2526977" y="413064"/>
          <a:ext cx="2294622" cy="3212471"/>
        </a:xfrm>
        <a:prstGeom prst="rect">
          <a:avLst/>
        </a:prstGeom>
        <a:solidFill>
          <a:schemeClr val="accent5">
            <a:tint val="40000"/>
            <a:alpha val="90000"/>
            <a:hueOff val="3637653"/>
            <a:satOff val="-17280"/>
            <a:lumOff val="-948"/>
            <a:alphaOff val="0"/>
          </a:schemeClr>
        </a:solidFill>
        <a:ln w="19050" cap="flat" cmpd="sng" algn="ctr">
          <a:solidFill>
            <a:schemeClr val="accent5">
              <a:tint val="40000"/>
              <a:alpha val="90000"/>
              <a:hueOff val="3637653"/>
              <a:satOff val="-17280"/>
              <a:lumOff val="-9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898" tIns="330200" rIns="178898" bIns="330200" numCol="1" spcCol="1270" anchor="t" anchorCtr="0">
          <a:noAutofit/>
        </a:bodyPr>
        <a:lstStyle/>
        <a:p>
          <a:pPr marL="0" lvl="0" indent="0" algn="l" defTabSz="711200">
            <a:lnSpc>
              <a:spcPct val="90000"/>
            </a:lnSpc>
            <a:spcBef>
              <a:spcPct val="0"/>
            </a:spcBef>
            <a:spcAft>
              <a:spcPct val="35000"/>
            </a:spcAft>
            <a:buNone/>
          </a:pPr>
          <a:r>
            <a:rPr lang="en-US" sz="1600" kern="1200" dirty="0"/>
            <a:t>Define Hypnotherapy and it’s relevancy Obesity.</a:t>
          </a:r>
        </a:p>
      </dsp:txBody>
      <dsp:txXfrm>
        <a:off x="2526977" y="1633803"/>
        <a:ext cx="2294622" cy="1927483"/>
      </dsp:txXfrm>
    </dsp:sp>
    <dsp:sp modelId="{8AF3A332-630B-4B6B-90AE-E5DC0676033A}">
      <dsp:nvSpPr>
        <dsp:cNvPr id="0" name=""/>
        <dsp:cNvSpPr/>
      </dsp:nvSpPr>
      <dsp:spPr>
        <a:xfrm>
          <a:off x="3192418" y="734311"/>
          <a:ext cx="963741" cy="963741"/>
        </a:xfrm>
        <a:prstGeom prst="ellipse">
          <a:avLst/>
        </a:prstGeom>
        <a:solidFill>
          <a:schemeClr val="accent5">
            <a:hueOff val="3107145"/>
            <a:satOff val="-18139"/>
            <a:lumOff val="-1456"/>
            <a:alphaOff val="0"/>
          </a:schemeClr>
        </a:solidFill>
        <a:ln w="19050" cap="flat" cmpd="sng" algn="ctr">
          <a:solidFill>
            <a:schemeClr val="accent5">
              <a:hueOff val="3107145"/>
              <a:satOff val="-18139"/>
              <a:lumOff val="-14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137" tIns="12700" rIns="75137" bIns="12700" numCol="1" spcCol="1270" anchor="ctr" anchorCtr="0">
          <a:noAutofit/>
        </a:bodyPr>
        <a:lstStyle/>
        <a:p>
          <a:pPr marL="0" lvl="0" indent="0" algn="ctr" defTabSz="2089150">
            <a:lnSpc>
              <a:spcPct val="90000"/>
            </a:lnSpc>
            <a:spcBef>
              <a:spcPct val="0"/>
            </a:spcBef>
            <a:spcAft>
              <a:spcPct val="35000"/>
            </a:spcAft>
            <a:buNone/>
          </a:pPr>
          <a:r>
            <a:rPr lang="en-CA" sz="4700" kern="1200"/>
            <a:t>2</a:t>
          </a:r>
        </a:p>
      </dsp:txBody>
      <dsp:txXfrm>
        <a:off x="3333555" y="875448"/>
        <a:ext cx="681467" cy="681467"/>
      </dsp:txXfrm>
    </dsp:sp>
    <dsp:sp modelId="{5092D043-5733-464A-B9BA-8F1AF2DA0D90}">
      <dsp:nvSpPr>
        <dsp:cNvPr id="0" name=""/>
        <dsp:cNvSpPr/>
      </dsp:nvSpPr>
      <dsp:spPr>
        <a:xfrm>
          <a:off x="2526977" y="3625463"/>
          <a:ext cx="2294622" cy="72"/>
        </a:xfrm>
        <a:prstGeom prst="rect">
          <a:avLst/>
        </a:prstGeom>
        <a:solidFill>
          <a:schemeClr val="accent5">
            <a:hueOff val="4660718"/>
            <a:satOff val="-27208"/>
            <a:lumOff val="-2184"/>
            <a:alphaOff val="0"/>
          </a:schemeClr>
        </a:solidFill>
        <a:ln w="19050" cap="flat" cmpd="sng" algn="ctr">
          <a:solidFill>
            <a:schemeClr val="accent5">
              <a:hueOff val="4660718"/>
              <a:satOff val="-27208"/>
              <a:lumOff val="-21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8EC1F2-697A-4121-B493-65CA399CB5C7}">
      <dsp:nvSpPr>
        <dsp:cNvPr id="0" name=""/>
        <dsp:cNvSpPr/>
      </dsp:nvSpPr>
      <dsp:spPr>
        <a:xfrm>
          <a:off x="5051062" y="413064"/>
          <a:ext cx="2294622" cy="3212471"/>
        </a:xfrm>
        <a:prstGeom prst="rect">
          <a:avLst/>
        </a:prstGeom>
        <a:solidFill>
          <a:schemeClr val="accent5">
            <a:tint val="40000"/>
            <a:alpha val="90000"/>
            <a:hueOff val="7275306"/>
            <a:satOff val="-34559"/>
            <a:lumOff val="-1897"/>
            <a:alphaOff val="0"/>
          </a:schemeClr>
        </a:solidFill>
        <a:ln w="19050" cap="flat" cmpd="sng" algn="ctr">
          <a:solidFill>
            <a:schemeClr val="accent5">
              <a:tint val="40000"/>
              <a:alpha val="90000"/>
              <a:hueOff val="7275306"/>
              <a:satOff val="-34559"/>
              <a:lumOff val="-18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898" tIns="330200" rIns="178898" bIns="330200" numCol="1" spcCol="1270" anchor="t" anchorCtr="0">
          <a:noAutofit/>
        </a:bodyPr>
        <a:lstStyle/>
        <a:p>
          <a:pPr marL="0" lvl="0" indent="0" algn="l" defTabSz="711200">
            <a:lnSpc>
              <a:spcPct val="90000"/>
            </a:lnSpc>
            <a:spcBef>
              <a:spcPct val="0"/>
            </a:spcBef>
            <a:spcAft>
              <a:spcPct val="35000"/>
            </a:spcAft>
            <a:buNone/>
          </a:pPr>
          <a:r>
            <a:rPr lang="en-US" sz="1600" kern="1200" dirty="0"/>
            <a:t>Describe the role of Hypnotherapy in Weight Loss.</a:t>
          </a:r>
        </a:p>
      </dsp:txBody>
      <dsp:txXfrm>
        <a:off x="5051062" y="1633803"/>
        <a:ext cx="2294622" cy="1927483"/>
      </dsp:txXfrm>
    </dsp:sp>
    <dsp:sp modelId="{48B582C0-AC97-46E6-A807-6C023452D656}">
      <dsp:nvSpPr>
        <dsp:cNvPr id="0" name=""/>
        <dsp:cNvSpPr/>
      </dsp:nvSpPr>
      <dsp:spPr>
        <a:xfrm>
          <a:off x="5716503" y="734311"/>
          <a:ext cx="963741" cy="963741"/>
        </a:xfrm>
        <a:prstGeom prst="ellipse">
          <a:avLst/>
        </a:prstGeom>
        <a:solidFill>
          <a:schemeClr val="accent5">
            <a:hueOff val="6214291"/>
            <a:satOff val="-36277"/>
            <a:lumOff val="-2913"/>
            <a:alphaOff val="0"/>
          </a:schemeClr>
        </a:solidFill>
        <a:ln w="19050" cap="flat" cmpd="sng" algn="ctr">
          <a:solidFill>
            <a:schemeClr val="accent5">
              <a:hueOff val="6214291"/>
              <a:satOff val="-36277"/>
              <a:lumOff val="-291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137" tIns="12700" rIns="75137" bIns="12700" numCol="1" spcCol="1270" anchor="ctr" anchorCtr="0">
          <a:noAutofit/>
        </a:bodyPr>
        <a:lstStyle/>
        <a:p>
          <a:pPr marL="0" lvl="0" indent="0" algn="ctr" defTabSz="2089150">
            <a:lnSpc>
              <a:spcPct val="90000"/>
            </a:lnSpc>
            <a:spcBef>
              <a:spcPct val="0"/>
            </a:spcBef>
            <a:spcAft>
              <a:spcPct val="35000"/>
            </a:spcAft>
            <a:buNone/>
          </a:pPr>
          <a:r>
            <a:rPr lang="en-CA" sz="4700" kern="1200"/>
            <a:t>3</a:t>
          </a:r>
        </a:p>
      </dsp:txBody>
      <dsp:txXfrm>
        <a:off x="5857640" y="875448"/>
        <a:ext cx="681467" cy="681467"/>
      </dsp:txXfrm>
    </dsp:sp>
    <dsp:sp modelId="{AD9F141A-4787-40DF-824C-BB36B8A4DA20}">
      <dsp:nvSpPr>
        <dsp:cNvPr id="0" name=""/>
        <dsp:cNvSpPr/>
      </dsp:nvSpPr>
      <dsp:spPr>
        <a:xfrm>
          <a:off x="5051062" y="3625463"/>
          <a:ext cx="2294622" cy="72"/>
        </a:xfrm>
        <a:prstGeom prst="rect">
          <a:avLst/>
        </a:prstGeom>
        <a:solidFill>
          <a:schemeClr val="accent5">
            <a:hueOff val="7767863"/>
            <a:satOff val="-45346"/>
            <a:lumOff val="-3641"/>
            <a:alphaOff val="0"/>
          </a:schemeClr>
        </a:solidFill>
        <a:ln w="19050" cap="flat" cmpd="sng" algn="ctr">
          <a:solidFill>
            <a:schemeClr val="accent5">
              <a:hueOff val="7767863"/>
              <a:satOff val="-45346"/>
              <a:lumOff val="-364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AFD649-4F73-478B-ACEF-8D12D2C9B31F}">
      <dsp:nvSpPr>
        <dsp:cNvPr id="0" name=""/>
        <dsp:cNvSpPr/>
      </dsp:nvSpPr>
      <dsp:spPr>
        <a:xfrm>
          <a:off x="7575147" y="413064"/>
          <a:ext cx="2294622" cy="3212471"/>
        </a:xfrm>
        <a:prstGeom prst="rect">
          <a:avLst/>
        </a:prstGeom>
        <a:solidFill>
          <a:schemeClr val="accent5">
            <a:tint val="40000"/>
            <a:alpha val="90000"/>
            <a:hueOff val="10912959"/>
            <a:satOff val="-51839"/>
            <a:lumOff val="-2845"/>
            <a:alphaOff val="0"/>
          </a:schemeClr>
        </a:solidFill>
        <a:ln w="19050" cap="flat" cmpd="sng" algn="ctr">
          <a:solidFill>
            <a:schemeClr val="accent5">
              <a:tint val="40000"/>
              <a:alpha val="90000"/>
              <a:hueOff val="10912959"/>
              <a:satOff val="-51839"/>
              <a:lumOff val="-28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8898" tIns="330200" rIns="178898" bIns="330200" numCol="1" spcCol="1270" anchor="t" anchorCtr="0">
          <a:noAutofit/>
        </a:bodyPr>
        <a:lstStyle/>
        <a:p>
          <a:pPr marL="0" lvl="0" indent="0" algn="l" defTabSz="711200">
            <a:lnSpc>
              <a:spcPct val="90000"/>
            </a:lnSpc>
            <a:spcBef>
              <a:spcPct val="0"/>
            </a:spcBef>
            <a:spcAft>
              <a:spcPct val="35000"/>
            </a:spcAft>
            <a:buNone/>
          </a:pPr>
          <a:r>
            <a:rPr lang="en-US" sz="1600" kern="1200" dirty="0"/>
            <a:t>Describe the most optimal Hypnotherapy technique to treat and support best weight.</a:t>
          </a:r>
        </a:p>
      </dsp:txBody>
      <dsp:txXfrm>
        <a:off x="7575147" y="1633803"/>
        <a:ext cx="2294622" cy="1927483"/>
      </dsp:txXfrm>
    </dsp:sp>
    <dsp:sp modelId="{ECE61683-B515-4BF9-A497-990DA057222D}">
      <dsp:nvSpPr>
        <dsp:cNvPr id="0" name=""/>
        <dsp:cNvSpPr/>
      </dsp:nvSpPr>
      <dsp:spPr>
        <a:xfrm>
          <a:off x="8240588" y="734311"/>
          <a:ext cx="963741" cy="963741"/>
        </a:xfrm>
        <a:prstGeom prst="ellipse">
          <a:avLst/>
        </a:prstGeom>
        <a:solidFill>
          <a:schemeClr val="accent5">
            <a:hueOff val="9321436"/>
            <a:satOff val="-54416"/>
            <a:lumOff val="-4369"/>
            <a:alphaOff val="0"/>
          </a:schemeClr>
        </a:solidFill>
        <a:ln w="19050" cap="flat" cmpd="sng" algn="ctr">
          <a:solidFill>
            <a:schemeClr val="accent5">
              <a:hueOff val="9321436"/>
              <a:satOff val="-54416"/>
              <a:lumOff val="-436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5137" tIns="12700" rIns="75137" bIns="12700" numCol="1" spcCol="1270" anchor="ctr" anchorCtr="0">
          <a:noAutofit/>
        </a:bodyPr>
        <a:lstStyle/>
        <a:p>
          <a:pPr marL="0" lvl="0" indent="0" algn="ctr" defTabSz="2089150">
            <a:lnSpc>
              <a:spcPct val="90000"/>
            </a:lnSpc>
            <a:spcBef>
              <a:spcPct val="0"/>
            </a:spcBef>
            <a:spcAft>
              <a:spcPct val="35000"/>
            </a:spcAft>
            <a:buNone/>
          </a:pPr>
          <a:r>
            <a:rPr lang="en-CA" sz="4700" kern="1200"/>
            <a:t>4</a:t>
          </a:r>
        </a:p>
      </dsp:txBody>
      <dsp:txXfrm>
        <a:off x="8381725" y="875448"/>
        <a:ext cx="681467" cy="681467"/>
      </dsp:txXfrm>
    </dsp:sp>
    <dsp:sp modelId="{B0714772-EB45-43E5-B44F-B5B800D4743B}">
      <dsp:nvSpPr>
        <dsp:cNvPr id="0" name=""/>
        <dsp:cNvSpPr/>
      </dsp:nvSpPr>
      <dsp:spPr>
        <a:xfrm>
          <a:off x="7575147" y="3625463"/>
          <a:ext cx="2294622" cy="72"/>
        </a:xfrm>
        <a:prstGeom prst="rect">
          <a:avLst/>
        </a:prstGeom>
        <a:solidFill>
          <a:schemeClr val="accent5">
            <a:hueOff val="10875008"/>
            <a:satOff val="-63485"/>
            <a:lumOff val="-5097"/>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BF7AC-AC85-46B1-907D-19BDB86908F0}">
      <dsp:nvSpPr>
        <dsp:cNvPr id="0" name=""/>
        <dsp:cNvSpPr/>
      </dsp:nvSpPr>
      <dsp:spPr>
        <a:xfrm>
          <a:off x="1398782" y="492"/>
          <a:ext cx="5595131" cy="640891"/>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561" tIns="162786" rIns="108561" bIns="162786" numCol="1" spcCol="1270" anchor="ctr" anchorCtr="0">
          <a:noAutofit/>
        </a:bodyPr>
        <a:lstStyle/>
        <a:p>
          <a:pPr marL="0" lvl="0" indent="0" algn="l" defTabSz="622300">
            <a:lnSpc>
              <a:spcPct val="90000"/>
            </a:lnSpc>
            <a:spcBef>
              <a:spcPct val="0"/>
            </a:spcBef>
            <a:spcAft>
              <a:spcPct val="35000"/>
            </a:spcAft>
            <a:buNone/>
          </a:pPr>
          <a:r>
            <a:rPr lang="en-US" sz="1400" kern="1200" dirty="0"/>
            <a:t>Set intention and expectation.</a:t>
          </a:r>
        </a:p>
      </dsp:txBody>
      <dsp:txXfrm>
        <a:off x="1398782" y="492"/>
        <a:ext cx="5595131" cy="640891"/>
      </dsp:txXfrm>
    </dsp:sp>
    <dsp:sp modelId="{EE4E2353-607B-4B16-90DC-923C97AE5B9F}">
      <dsp:nvSpPr>
        <dsp:cNvPr id="0" name=""/>
        <dsp:cNvSpPr/>
      </dsp:nvSpPr>
      <dsp:spPr>
        <a:xfrm>
          <a:off x="0" y="492"/>
          <a:ext cx="1398782" cy="640891"/>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19" tIns="63306" rIns="74019" bIns="63306" numCol="1" spcCol="1270" anchor="ctr" anchorCtr="0">
          <a:noAutofit/>
        </a:bodyPr>
        <a:lstStyle/>
        <a:p>
          <a:pPr marL="0" lvl="0" indent="0" algn="ctr" defTabSz="755650">
            <a:lnSpc>
              <a:spcPct val="90000"/>
            </a:lnSpc>
            <a:spcBef>
              <a:spcPct val="0"/>
            </a:spcBef>
            <a:spcAft>
              <a:spcPct val="35000"/>
            </a:spcAft>
            <a:buNone/>
          </a:pPr>
          <a:r>
            <a:rPr lang="en-US" sz="1700" kern="1200" dirty="0"/>
            <a:t>Rapport</a:t>
          </a:r>
        </a:p>
      </dsp:txBody>
      <dsp:txXfrm>
        <a:off x="0" y="492"/>
        <a:ext cx="1398782" cy="640891"/>
      </dsp:txXfrm>
    </dsp:sp>
    <dsp:sp modelId="{2EBA78DB-381B-4308-BF20-9EF7C9DBB55C}">
      <dsp:nvSpPr>
        <dsp:cNvPr id="0" name=""/>
        <dsp:cNvSpPr/>
      </dsp:nvSpPr>
      <dsp:spPr>
        <a:xfrm>
          <a:off x="1398782" y="679837"/>
          <a:ext cx="5595131" cy="640891"/>
        </a:xfrm>
        <a:prstGeom prst="rect">
          <a:avLst/>
        </a:prstGeom>
        <a:solidFill>
          <a:schemeClr val="accent5">
            <a:tint val="40000"/>
            <a:alpha val="90000"/>
            <a:hueOff val="2182592"/>
            <a:satOff val="-10368"/>
            <a:lumOff val="-569"/>
            <a:alphaOff val="0"/>
          </a:schemeClr>
        </a:solidFill>
        <a:ln w="19050" cap="flat" cmpd="sng" algn="ctr">
          <a:solidFill>
            <a:schemeClr val="accent5">
              <a:tint val="40000"/>
              <a:alpha val="90000"/>
              <a:hueOff val="2182592"/>
              <a:satOff val="-10368"/>
              <a:lumOff val="-5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561" tIns="162786" rIns="108561" bIns="162786" numCol="1" spcCol="1270" anchor="ctr" anchorCtr="0">
          <a:noAutofit/>
        </a:bodyPr>
        <a:lstStyle/>
        <a:p>
          <a:pPr marL="0" lvl="0" indent="0" algn="l" defTabSz="622300">
            <a:lnSpc>
              <a:spcPct val="90000"/>
            </a:lnSpc>
            <a:spcBef>
              <a:spcPct val="0"/>
            </a:spcBef>
            <a:spcAft>
              <a:spcPct val="35000"/>
            </a:spcAft>
            <a:buNone/>
          </a:pPr>
          <a:r>
            <a:rPr lang="en-US" sz="1400" kern="1200" dirty="0"/>
            <a:t>Refocus inward and body perception</a:t>
          </a:r>
        </a:p>
      </dsp:txBody>
      <dsp:txXfrm>
        <a:off x="1398782" y="679837"/>
        <a:ext cx="5595131" cy="640891"/>
      </dsp:txXfrm>
    </dsp:sp>
    <dsp:sp modelId="{C7F7DBA3-2ED5-4B93-BF67-4BD5B6B3783F}">
      <dsp:nvSpPr>
        <dsp:cNvPr id="0" name=""/>
        <dsp:cNvSpPr/>
      </dsp:nvSpPr>
      <dsp:spPr>
        <a:xfrm>
          <a:off x="0" y="679837"/>
          <a:ext cx="1398782" cy="640891"/>
        </a:xfrm>
        <a:prstGeom prst="rect">
          <a:avLst/>
        </a:prstGeom>
        <a:solidFill>
          <a:schemeClr val="accent5">
            <a:hueOff val="2175002"/>
            <a:satOff val="-12697"/>
            <a:lumOff val="-1019"/>
            <a:alphaOff val="0"/>
          </a:schemeClr>
        </a:solidFill>
        <a:ln w="19050" cap="flat" cmpd="sng" algn="ctr">
          <a:solidFill>
            <a:schemeClr val="accent5">
              <a:hueOff val="2175002"/>
              <a:satOff val="-12697"/>
              <a:lumOff val="-101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19" tIns="63306" rIns="74019" bIns="63306" numCol="1" spcCol="1270" anchor="ctr" anchorCtr="0">
          <a:noAutofit/>
        </a:bodyPr>
        <a:lstStyle/>
        <a:p>
          <a:pPr marL="0" lvl="0" indent="0" algn="ctr" defTabSz="755650">
            <a:lnSpc>
              <a:spcPct val="90000"/>
            </a:lnSpc>
            <a:spcBef>
              <a:spcPct val="0"/>
            </a:spcBef>
            <a:spcAft>
              <a:spcPct val="35000"/>
            </a:spcAft>
            <a:buNone/>
          </a:pPr>
          <a:r>
            <a:rPr lang="en-US" sz="1700" kern="1200" dirty="0"/>
            <a:t>Center</a:t>
          </a:r>
        </a:p>
      </dsp:txBody>
      <dsp:txXfrm>
        <a:off x="0" y="679837"/>
        <a:ext cx="1398782" cy="640891"/>
      </dsp:txXfrm>
    </dsp:sp>
    <dsp:sp modelId="{E9892261-0E53-440E-81F1-02E18D4673C8}">
      <dsp:nvSpPr>
        <dsp:cNvPr id="0" name=""/>
        <dsp:cNvSpPr/>
      </dsp:nvSpPr>
      <dsp:spPr>
        <a:xfrm>
          <a:off x="1398782" y="1359182"/>
          <a:ext cx="5595131" cy="640891"/>
        </a:xfrm>
        <a:prstGeom prst="rect">
          <a:avLst/>
        </a:prstGeom>
        <a:solidFill>
          <a:schemeClr val="accent5">
            <a:tint val="40000"/>
            <a:alpha val="90000"/>
            <a:hueOff val="4365184"/>
            <a:satOff val="-20736"/>
            <a:lumOff val="-1138"/>
            <a:alphaOff val="0"/>
          </a:schemeClr>
        </a:solidFill>
        <a:ln w="19050" cap="flat" cmpd="sng" algn="ctr">
          <a:solidFill>
            <a:schemeClr val="accent5">
              <a:tint val="40000"/>
              <a:alpha val="90000"/>
              <a:hueOff val="4365184"/>
              <a:satOff val="-20736"/>
              <a:lumOff val="-11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561" tIns="162786" rIns="108561" bIns="162786" numCol="1" spcCol="1270" anchor="ctr" anchorCtr="0">
          <a:noAutofit/>
        </a:bodyPr>
        <a:lstStyle/>
        <a:p>
          <a:pPr marL="0" lvl="0" indent="0" algn="l" defTabSz="622300">
            <a:lnSpc>
              <a:spcPct val="90000"/>
            </a:lnSpc>
            <a:spcBef>
              <a:spcPct val="0"/>
            </a:spcBef>
            <a:spcAft>
              <a:spcPct val="35000"/>
            </a:spcAft>
            <a:buNone/>
          </a:pPr>
          <a:r>
            <a:rPr lang="en-US" sz="1400" kern="1200" dirty="0"/>
            <a:t>Shift away from body awareness.</a:t>
          </a:r>
        </a:p>
      </dsp:txBody>
      <dsp:txXfrm>
        <a:off x="1398782" y="1359182"/>
        <a:ext cx="5595131" cy="640891"/>
      </dsp:txXfrm>
    </dsp:sp>
    <dsp:sp modelId="{9FAD1F0F-661D-4131-8F04-1858EB158135}">
      <dsp:nvSpPr>
        <dsp:cNvPr id="0" name=""/>
        <dsp:cNvSpPr/>
      </dsp:nvSpPr>
      <dsp:spPr>
        <a:xfrm>
          <a:off x="0" y="1359182"/>
          <a:ext cx="1398782" cy="640891"/>
        </a:xfrm>
        <a:prstGeom prst="rect">
          <a:avLst/>
        </a:prstGeom>
        <a:solidFill>
          <a:schemeClr val="accent5">
            <a:hueOff val="4350003"/>
            <a:satOff val="-25394"/>
            <a:lumOff val="-2039"/>
            <a:alphaOff val="0"/>
          </a:schemeClr>
        </a:solidFill>
        <a:ln w="19050" cap="flat" cmpd="sng" algn="ctr">
          <a:solidFill>
            <a:schemeClr val="accent5">
              <a:hueOff val="4350003"/>
              <a:satOff val="-25394"/>
              <a:lumOff val="-203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19" tIns="63306" rIns="74019" bIns="63306" numCol="1" spcCol="1270" anchor="ctr" anchorCtr="0">
          <a:noAutofit/>
        </a:bodyPr>
        <a:lstStyle/>
        <a:p>
          <a:pPr marL="0" lvl="0" indent="0" algn="ctr" defTabSz="755650">
            <a:lnSpc>
              <a:spcPct val="90000"/>
            </a:lnSpc>
            <a:spcBef>
              <a:spcPct val="0"/>
            </a:spcBef>
            <a:spcAft>
              <a:spcPct val="35000"/>
            </a:spcAft>
            <a:buNone/>
          </a:pPr>
          <a:r>
            <a:rPr lang="en-US" sz="1700" kern="1200" dirty="0"/>
            <a:t>Induction</a:t>
          </a:r>
        </a:p>
      </dsp:txBody>
      <dsp:txXfrm>
        <a:off x="0" y="1359182"/>
        <a:ext cx="1398782" cy="640891"/>
      </dsp:txXfrm>
    </dsp:sp>
    <dsp:sp modelId="{5F24EB0A-8E96-49FC-9CEF-967F0B12E4D7}">
      <dsp:nvSpPr>
        <dsp:cNvPr id="0" name=""/>
        <dsp:cNvSpPr/>
      </dsp:nvSpPr>
      <dsp:spPr>
        <a:xfrm>
          <a:off x="1398782" y="2038526"/>
          <a:ext cx="5595131" cy="640891"/>
        </a:xfrm>
        <a:prstGeom prst="rect">
          <a:avLst/>
        </a:prstGeom>
        <a:solidFill>
          <a:schemeClr val="accent5">
            <a:tint val="40000"/>
            <a:alpha val="90000"/>
            <a:hueOff val="6547776"/>
            <a:satOff val="-31103"/>
            <a:lumOff val="-1707"/>
            <a:alphaOff val="0"/>
          </a:schemeClr>
        </a:solidFill>
        <a:ln w="19050" cap="flat" cmpd="sng" algn="ctr">
          <a:solidFill>
            <a:schemeClr val="accent5">
              <a:tint val="40000"/>
              <a:alpha val="90000"/>
              <a:hueOff val="6547776"/>
              <a:satOff val="-31103"/>
              <a:lumOff val="-17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561" tIns="162786" rIns="108561" bIns="162786" numCol="1" spcCol="1270" anchor="ctr" anchorCtr="0">
          <a:noAutofit/>
        </a:bodyPr>
        <a:lstStyle/>
        <a:p>
          <a:pPr marL="0" lvl="0" indent="0" algn="l" defTabSz="622300">
            <a:lnSpc>
              <a:spcPct val="90000"/>
            </a:lnSpc>
            <a:spcBef>
              <a:spcPct val="0"/>
            </a:spcBef>
            <a:spcAft>
              <a:spcPct val="35000"/>
            </a:spcAft>
            <a:buNone/>
          </a:pPr>
          <a:r>
            <a:rPr lang="en-CA" sz="1400" kern="1200" dirty="0"/>
            <a:t>Use of Somatic and Visualization techniques to achieve required state.</a:t>
          </a:r>
        </a:p>
      </dsp:txBody>
      <dsp:txXfrm>
        <a:off x="1398782" y="2038526"/>
        <a:ext cx="5595131" cy="640891"/>
      </dsp:txXfrm>
    </dsp:sp>
    <dsp:sp modelId="{C41DF877-7A5B-441A-B753-ACD0CAC2FD13}">
      <dsp:nvSpPr>
        <dsp:cNvPr id="0" name=""/>
        <dsp:cNvSpPr/>
      </dsp:nvSpPr>
      <dsp:spPr>
        <a:xfrm>
          <a:off x="0" y="2038526"/>
          <a:ext cx="1398782" cy="640891"/>
        </a:xfrm>
        <a:prstGeom prst="rect">
          <a:avLst/>
        </a:prstGeom>
        <a:solidFill>
          <a:schemeClr val="accent5">
            <a:hueOff val="6525005"/>
            <a:satOff val="-38091"/>
            <a:lumOff val="-3058"/>
            <a:alphaOff val="0"/>
          </a:schemeClr>
        </a:solidFill>
        <a:ln w="19050" cap="flat" cmpd="sng" algn="ctr">
          <a:solidFill>
            <a:schemeClr val="accent5">
              <a:hueOff val="6525005"/>
              <a:satOff val="-38091"/>
              <a:lumOff val="-305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19" tIns="63306" rIns="74019" bIns="63306" numCol="1" spcCol="1270" anchor="ctr" anchorCtr="0">
          <a:noAutofit/>
        </a:bodyPr>
        <a:lstStyle/>
        <a:p>
          <a:pPr marL="0" lvl="0" indent="0" algn="ctr" defTabSz="755650">
            <a:lnSpc>
              <a:spcPct val="90000"/>
            </a:lnSpc>
            <a:spcBef>
              <a:spcPct val="0"/>
            </a:spcBef>
            <a:spcAft>
              <a:spcPct val="35000"/>
            </a:spcAft>
            <a:buNone/>
          </a:pPr>
          <a:r>
            <a:rPr lang="en-US" sz="1700" kern="1200" dirty="0"/>
            <a:t>Deepener</a:t>
          </a:r>
        </a:p>
      </dsp:txBody>
      <dsp:txXfrm>
        <a:off x="0" y="2038526"/>
        <a:ext cx="1398782" cy="640891"/>
      </dsp:txXfrm>
    </dsp:sp>
    <dsp:sp modelId="{9F74808B-4FDF-4710-9468-C7964AF93D9A}">
      <dsp:nvSpPr>
        <dsp:cNvPr id="0" name=""/>
        <dsp:cNvSpPr/>
      </dsp:nvSpPr>
      <dsp:spPr>
        <a:xfrm>
          <a:off x="1398782" y="2717871"/>
          <a:ext cx="5595131" cy="640891"/>
        </a:xfrm>
        <a:prstGeom prst="rect">
          <a:avLst/>
        </a:prstGeom>
        <a:solidFill>
          <a:schemeClr val="accent5">
            <a:tint val="40000"/>
            <a:alpha val="90000"/>
            <a:hueOff val="8730367"/>
            <a:satOff val="-41471"/>
            <a:lumOff val="-2276"/>
            <a:alphaOff val="0"/>
          </a:schemeClr>
        </a:solidFill>
        <a:ln w="19050" cap="flat" cmpd="sng" algn="ctr">
          <a:solidFill>
            <a:schemeClr val="accent5">
              <a:tint val="40000"/>
              <a:alpha val="90000"/>
              <a:hueOff val="8730367"/>
              <a:satOff val="-41471"/>
              <a:lumOff val="-22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561" tIns="162786" rIns="108561" bIns="162786" numCol="1" spcCol="1270" anchor="ctr" anchorCtr="0">
          <a:noAutofit/>
        </a:bodyPr>
        <a:lstStyle/>
        <a:p>
          <a:pPr marL="0" lvl="0" indent="0" algn="l" defTabSz="622300">
            <a:lnSpc>
              <a:spcPct val="90000"/>
            </a:lnSpc>
            <a:spcBef>
              <a:spcPct val="0"/>
            </a:spcBef>
            <a:spcAft>
              <a:spcPct val="35000"/>
            </a:spcAft>
            <a:buNone/>
          </a:pPr>
          <a:r>
            <a:rPr lang="en-US" sz="1400" kern="1200" dirty="0"/>
            <a:t>Hypnotic suggestion to update subconscious program/limiting belief</a:t>
          </a:r>
        </a:p>
      </dsp:txBody>
      <dsp:txXfrm>
        <a:off x="1398782" y="2717871"/>
        <a:ext cx="5595131" cy="640891"/>
      </dsp:txXfrm>
    </dsp:sp>
    <dsp:sp modelId="{A1985DD8-2534-466B-AA5E-41EA3FB9EE7F}">
      <dsp:nvSpPr>
        <dsp:cNvPr id="0" name=""/>
        <dsp:cNvSpPr/>
      </dsp:nvSpPr>
      <dsp:spPr>
        <a:xfrm>
          <a:off x="0" y="2717871"/>
          <a:ext cx="1398782" cy="640891"/>
        </a:xfrm>
        <a:prstGeom prst="rect">
          <a:avLst/>
        </a:prstGeom>
        <a:solidFill>
          <a:schemeClr val="accent5">
            <a:hueOff val="8700006"/>
            <a:satOff val="-50788"/>
            <a:lumOff val="-4078"/>
            <a:alphaOff val="0"/>
          </a:schemeClr>
        </a:solidFill>
        <a:ln w="19050" cap="flat" cmpd="sng" algn="ctr">
          <a:solidFill>
            <a:schemeClr val="accent5">
              <a:hueOff val="8700006"/>
              <a:satOff val="-50788"/>
              <a:lumOff val="-4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19" tIns="63306" rIns="74019" bIns="63306" numCol="1" spcCol="1270" anchor="ctr" anchorCtr="0">
          <a:noAutofit/>
        </a:bodyPr>
        <a:lstStyle/>
        <a:p>
          <a:pPr marL="0" lvl="0" indent="0" algn="ctr" defTabSz="755650">
            <a:lnSpc>
              <a:spcPct val="90000"/>
            </a:lnSpc>
            <a:spcBef>
              <a:spcPct val="0"/>
            </a:spcBef>
            <a:spcAft>
              <a:spcPct val="35000"/>
            </a:spcAft>
            <a:buNone/>
          </a:pPr>
          <a:r>
            <a:rPr lang="en-US" sz="1700" kern="1200" dirty="0"/>
            <a:t>Reframe</a:t>
          </a:r>
        </a:p>
      </dsp:txBody>
      <dsp:txXfrm>
        <a:off x="0" y="2717871"/>
        <a:ext cx="1398782" cy="640891"/>
      </dsp:txXfrm>
    </dsp:sp>
    <dsp:sp modelId="{584E7C20-D04D-4FF3-BBE9-548F0E234358}">
      <dsp:nvSpPr>
        <dsp:cNvPr id="0" name=""/>
        <dsp:cNvSpPr/>
      </dsp:nvSpPr>
      <dsp:spPr>
        <a:xfrm>
          <a:off x="1398782" y="3397215"/>
          <a:ext cx="5595131" cy="640891"/>
        </a:xfrm>
        <a:prstGeom prst="rect">
          <a:avLst/>
        </a:prstGeom>
        <a:solidFill>
          <a:schemeClr val="accent5">
            <a:tint val="40000"/>
            <a:alpha val="90000"/>
            <a:hueOff val="10912959"/>
            <a:satOff val="-51839"/>
            <a:lumOff val="-2845"/>
            <a:alphaOff val="0"/>
          </a:schemeClr>
        </a:solidFill>
        <a:ln w="19050" cap="flat" cmpd="sng" algn="ctr">
          <a:solidFill>
            <a:schemeClr val="accent5">
              <a:tint val="40000"/>
              <a:alpha val="90000"/>
              <a:hueOff val="10912959"/>
              <a:satOff val="-51839"/>
              <a:lumOff val="-28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8561" tIns="162786" rIns="108561" bIns="162786" numCol="1" spcCol="1270" anchor="ctr" anchorCtr="0">
          <a:noAutofit/>
        </a:bodyPr>
        <a:lstStyle/>
        <a:p>
          <a:pPr marL="0" lvl="0" indent="0" algn="l" defTabSz="622300">
            <a:lnSpc>
              <a:spcPct val="90000"/>
            </a:lnSpc>
            <a:spcBef>
              <a:spcPct val="0"/>
            </a:spcBef>
            <a:spcAft>
              <a:spcPct val="35000"/>
            </a:spcAft>
            <a:buNone/>
          </a:pPr>
          <a:r>
            <a:rPr lang="en-CA" sz="1400" kern="1200" dirty="0"/>
            <a:t>Anchor subconscious learning in conscious state.</a:t>
          </a:r>
        </a:p>
      </dsp:txBody>
      <dsp:txXfrm>
        <a:off x="1398782" y="3397215"/>
        <a:ext cx="5595131" cy="640891"/>
      </dsp:txXfrm>
    </dsp:sp>
    <dsp:sp modelId="{59A4870E-60BD-4AB4-A865-642BA934CC7C}">
      <dsp:nvSpPr>
        <dsp:cNvPr id="0" name=""/>
        <dsp:cNvSpPr/>
      </dsp:nvSpPr>
      <dsp:spPr>
        <a:xfrm>
          <a:off x="0" y="3397215"/>
          <a:ext cx="1398782" cy="640891"/>
        </a:xfrm>
        <a:prstGeom prst="rect">
          <a:avLst/>
        </a:prstGeom>
        <a:solidFill>
          <a:schemeClr val="accent5">
            <a:hueOff val="10875008"/>
            <a:satOff val="-63485"/>
            <a:lumOff val="-5097"/>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4019" tIns="63306" rIns="74019" bIns="63306" numCol="1" spcCol="1270" anchor="ctr" anchorCtr="0">
          <a:noAutofit/>
        </a:bodyPr>
        <a:lstStyle/>
        <a:p>
          <a:pPr marL="0" lvl="0" indent="0" algn="ctr" defTabSz="755650">
            <a:lnSpc>
              <a:spcPct val="90000"/>
            </a:lnSpc>
            <a:spcBef>
              <a:spcPct val="0"/>
            </a:spcBef>
            <a:spcAft>
              <a:spcPct val="35000"/>
            </a:spcAft>
            <a:buNone/>
          </a:pPr>
          <a:r>
            <a:rPr lang="en-US" sz="1700" kern="1200" dirty="0"/>
            <a:t>Discussion</a:t>
          </a:r>
        </a:p>
      </dsp:txBody>
      <dsp:txXfrm>
        <a:off x="0" y="3397215"/>
        <a:ext cx="1398782" cy="64089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45931-659C-49C0-81B2-CF99DA1FA0FD}">
      <dsp:nvSpPr>
        <dsp:cNvPr id="0" name=""/>
        <dsp:cNvSpPr/>
      </dsp:nvSpPr>
      <dsp:spPr>
        <a:xfrm>
          <a:off x="0" y="5630"/>
          <a:ext cx="7143975" cy="655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1ECE16-D26E-4CEE-86F7-225B118C37BE}">
      <dsp:nvSpPr>
        <dsp:cNvPr id="0" name=""/>
        <dsp:cNvSpPr/>
      </dsp:nvSpPr>
      <dsp:spPr>
        <a:xfrm>
          <a:off x="198383" y="153188"/>
          <a:ext cx="361049" cy="36069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8686C-09C7-4CB4-9DA8-9963FFBCF25B}">
      <dsp:nvSpPr>
        <dsp:cNvPr id="0" name=""/>
        <dsp:cNvSpPr/>
      </dsp:nvSpPr>
      <dsp:spPr>
        <a:xfrm>
          <a:off x="757815" y="5630"/>
          <a:ext cx="6340640" cy="7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83" tIns="78083" rIns="78083" bIns="78083" numCol="1" spcCol="1270" anchor="ctr" anchorCtr="0">
          <a:noAutofit/>
        </a:bodyPr>
        <a:lstStyle/>
        <a:p>
          <a:pPr marL="0" lvl="0" indent="0" algn="l" defTabSz="622300">
            <a:lnSpc>
              <a:spcPct val="100000"/>
            </a:lnSpc>
            <a:spcBef>
              <a:spcPct val="0"/>
            </a:spcBef>
            <a:spcAft>
              <a:spcPct val="35000"/>
            </a:spcAft>
            <a:buNone/>
          </a:pPr>
          <a:r>
            <a:rPr lang="en-US" sz="1400" kern="1200"/>
            <a:t>client imagines those situations that tend to produce anxiety or self-defeating behavior and then repeats positive coping statements or mentally rehearses more appropriate behavior.</a:t>
          </a:r>
        </a:p>
      </dsp:txBody>
      <dsp:txXfrm>
        <a:off x="757815" y="5630"/>
        <a:ext cx="6340640" cy="737788"/>
      </dsp:txXfrm>
    </dsp:sp>
    <dsp:sp modelId="{1D901A5F-58C2-4BAB-9C5C-E8572683770A}">
      <dsp:nvSpPr>
        <dsp:cNvPr id="0" name=""/>
        <dsp:cNvSpPr/>
      </dsp:nvSpPr>
      <dsp:spPr>
        <a:xfrm>
          <a:off x="0" y="927866"/>
          <a:ext cx="7143975" cy="655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4DC3F8-44E8-4C96-997B-9B2900905D12}">
      <dsp:nvSpPr>
        <dsp:cNvPr id="0" name=""/>
        <dsp:cNvSpPr/>
      </dsp:nvSpPr>
      <dsp:spPr>
        <a:xfrm>
          <a:off x="198383" y="1075424"/>
          <a:ext cx="361049" cy="36069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D428F6-B221-438B-9A94-9F4D3F2C1944}">
      <dsp:nvSpPr>
        <dsp:cNvPr id="0" name=""/>
        <dsp:cNvSpPr/>
      </dsp:nvSpPr>
      <dsp:spPr>
        <a:xfrm>
          <a:off x="757815" y="927866"/>
          <a:ext cx="6340640" cy="7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83" tIns="78083" rIns="78083" bIns="78083" numCol="1" spcCol="1270" anchor="ctr" anchorCtr="0">
          <a:noAutofit/>
        </a:bodyPr>
        <a:lstStyle/>
        <a:p>
          <a:pPr marL="0" lvl="0" indent="0" algn="l" defTabSz="622300">
            <a:lnSpc>
              <a:spcPct val="100000"/>
            </a:lnSpc>
            <a:spcBef>
              <a:spcPct val="0"/>
            </a:spcBef>
            <a:spcAft>
              <a:spcPct val="35000"/>
            </a:spcAft>
            <a:buNone/>
          </a:pPr>
          <a:r>
            <a:rPr lang="en-US" sz="1400" kern="1200"/>
            <a:t>Adapted from CBT Interventions List.</a:t>
          </a:r>
          <a:endParaRPr lang="en-CA" sz="1400" kern="1200"/>
        </a:p>
      </dsp:txBody>
      <dsp:txXfrm>
        <a:off x="757815" y="927866"/>
        <a:ext cx="6340640" cy="737788"/>
      </dsp:txXfrm>
    </dsp:sp>
    <dsp:sp modelId="{0EE9BF49-2AC2-4C13-93F1-7BC52E2F5BED}">
      <dsp:nvSpPr>
        <dsp:cNvPr id="0" name=""/>
        <dsp:cNvSpPr/>
      </dsp:nvSpPr>
      <dsp:spPr>
        <a:xfrm>
          <a:off x="0" y="1850102"/>
          <a:ext cx="7143975" cy="655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08F789-864E-416F-A42F-55766DAEE23A}">
      <dsp:nvSpPr>
        <dsp:cNvPr id="0" name=""/>
        <dsp:cNvSpPr/>
      </dsp:nvSpPr>
      <dsp:spPr>
        <a:xfrm>
          <a:off x="198383" y="1997659"/>
          <a:ext cx="361049" cy="36069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26442B-41CB-48DC-A247-501CFA91DBFC}">
      <dsp:nvSpPr>
        <dsp:cNvPr id="0" name=""/>
        <dsp:cNvSpPr/>
      </dsp:nvSpPr>
      <dsp:spPr>
        <a:xfrm>
          <a:off x="757815" y="1850102"/>
          <a:ext cx="6340640" cy="7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83" tIns="78083" rIns="78083" bIns="78083" numCol="1" spcCol="1270" anchor="ctr" anchorCtr="0">
          <a:noAutofit/>
        </a:bodyPr>
        <a:lstStyle/>
        <a:p>
          <a:pPr marL="0" lvl="0" indent="0" algn="l" defTabSz="622300">
            <a:lnSpc>
              <a:spcPct val="100000"/>
            </a:lnSpc>
            <a:spcBef>
              <a:spcPct val="0"/>
            </a:spcBef>
            <a:spcAft>
              <a:spcPct val="35000"/>
            </a:spcAft>
            <a:buNone/>
          </a:pPr>
          <a:r>
            <a:rPr lang="en-US" sz="1400" kern="1200"/>
            <a:t>In hypnosis, we role play what “should have” happened.</a:t>
          </a:r>
        </a:p>
      </dsp:txBody>
      <dsp:txXfrm>
        <a:off x="757815" y="1850102"/>
        <a:ext cx="6340640" cy="737788"/>
      </dsp:txXfrm>
    </dsp:sp>
    <dsp:sp modelId="{424CBE20-B40E-40B1-B7D3-EC5FC14FDB46}">
      <dsp:nvSpPr>
        <dsp:cNvPr id="0" name=""/>
        <dsp:cNvSpPr/>
      </dsp:nvSpPr>
      <dsp:spPr>
        <a:xfrm>
          <a:off x="0" y="2772337"/>
          <a:ext cx="7143975" cy="655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0EB471-2F25-4FD1-A0F4-F7814E73A23C}">
      <dsp:nvSpPr>
        <dsp:cNvPr id="0" name=""/>
        <dsp:cNvSpPr/>
      </dsp:nvSpPr>
      <dsp:spPr>
        <a:xfrm>
          <a:off x="198383" y="2919895"/>
          <a:ext cx="361049" cy="36069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6DE31F6-B033-473E-A156-D0A904D59075}">
      <dsp:nvSpPr>
        <dsp:cNvPr id="0" name=""/>
        <dsp:cNvSpPr/>
      </dsp:nvSpPr>
      <dsp:spPr>
        <a:xfrm>
          <a:off x="757815" y="2772337"/>
          <a:ext cx="6340640" cy="7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83" tIns="78083" rIns="78083" bIns="78083" numCol="1" spcCol="1270" anchor="ctr" anchorCtr="0">
          <a:noAutofit/>
        </a:bodyPr>
        <a:lstStyle/>
        <a:p>
          <a:pPr marL="0" lvl="0" indent="0" algn="l" defTabSz="622300">
            <a:lnSpc>
              <a:spcPct val="100000"/>
            </a:lnSpc>
            <a:spcBef>
              <a:spcPct val="0"/>
            </a:spcBef>
            <a:spcAft>
              <a:spcPct val="35000"/>
            </a:spcAft>
            <a:buNone/>
          </a:pPr>
          <a:r>
            <a:rPr lang="en-US" sz="1400" kern="1200" dirty="0"/>
            <a:t>The brain does not know the difference between rehearsal and actually carrying out the behavior.</a:t>
          </a:r>
        </a:p>
      </dsp:txBody>
      <dsp:txXfrm>
        <a:off x="757815" y="2772337"/>
        <a:ext cx="6340640" cy="737788"/>
      </dsp:txXfrm>
    </dsp:sp>
    <dsp:sp modelId="{FB193276-86FB-41E2-95F1-04C004F9D501}">
      <dsp:nvSpPr>
        <dsp:cNvPr id="0" name=""/>
        <dsp:cNvSpPr/>
      </dsp:nvSpPr>
      <dsp:spPr>
        <a:xfrm>
          <a:off x="0" y="3694573"/>
          <a:ext cx="7143975" cy="65581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7C0BE5-3486-4B74-9CB1-EA85EADAF779}">
      <dsp:nvSpPr>
        <dsp:cNvPr id="0" name=""/>
        <dsp:cNvSpPr/>
      </dsp:nvSpPr>
      <dsp:spPr>
        <a:xfrm>
          <a:off x="198383" y="3842131"/>
          <a:ext cx="361049" cy="36069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905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C92155-AD17-44EC-9FC2-284C911C4819}">
      <dsp:nvSpPr>
        <dsp:cNvPr id="0" name=""/>
        <dsp:cNvSpPr/>
      </dsp:nvSpPr>
      <dsp:spPr>
        <a:xfrm>
          <a:off x="757815" y="3694573"/>
          <a:ext cx="6340640" cy="73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083" tIns="78083" rIns="78083" bIns="78083" numCol="1" spcCol="1270" anchor="ctr" anchorCtr="0">
          <a:noAutofit/>
        </a:bodyPr>
        <a:lstStyle/>
        <a:p>
          <a:pPr marL="0" lvl="0" indent="0" algn="l" defTabSz="622300">
            <a:lnSpc>
              <a:spcPct val="100000"/>
            </a:lnSpc>
            <a:spcBef>
              <a:spcPct val="0"/>
            </a:spcBef>
            <a:spcAft>
              <a:spcPct val="35000"/>
            </a:spcAft>
            <a:buNone/>
          </a:pPr>
          <a:r>
            <a:rPr lang="en-US" sz="1400" kern="1200" dirty="0"/>
            <a:t>Result is a feeling of preparedness for future exposures and belief of a desired outcome.</a:t>
          </a:r>
        </a:p>
      </dsp:txBody>
      <dsp:txXfrm>
        <a:off x="757815" y="3694573"/>
        <a:ext cx="6340640" cy="7377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24403-4A1A-4C7A-B5B5-85F7054AB302}">
      <dsp:nvSpPr>
        <dsp:cNvPr id="0" name=""/>
        <dsp:cNvSpPr/>
      </dsp:nvSpPr>
      <dsp:spPr>
        <a:xfrm>
          <a:off x="0" y="0"/>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EBBB4337-27FD-4443-81EE-49128C09FB9E}">
      <dsp:nvSpPr>
        <dsp:cNvPr id="0" name=""/>
        <dsp:cNvSpPr/>
      </dsp:nvSpPr>
      <dsp:spPr>
        <a:xfrm>
          <a:off x="0" y="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i="0" kern="1200" dirty="0"/>
            <a:t>Psychological interventions have small to medium effect on weight loss.</a:t>
          </a:r>
        </a:p>
      </dsp:txBody>
      <dsp:txXfrm>
        <a:off x="0" y="0"/>
        <a:ext cx="6693061" cy="1009650"/>
      </dsp:txXfrm>
    </dsp:sp>
    <dsp:sp modelId="{BAABDC44-7970-4E3A-9E69-E9022A33510B}">
      <dsp:nvSpPr>
        <dsp:cNvPr id="0" name=""/>
        <dsp:cNvSpPr/>
      </dsp:nvSpPr>
      <dsp:spPr>
        <a:xfrm>
          <a:off x="0" y="1009650"/>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2B977291-EB2D-4CC8-82C7-42F2A310A791}">
      <dsp:nvSpPr>
        <dsp:cNvPr id="0" name=""/>
        <dsp:cNvSpPr/>
      </dsp:nvSpPr>
      <dsp:spPr>
        <a:xfrm>
          <a:off x="0" y="100965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People decide to act before they acknowledge it. (Free will)</a:t>
          </a:r>
        </a:p>
      </dsp:txBody>
      <dsp:txXfrm>
        <a:off x="0" y="1009650"/>
        <a:ext cx="6693061" cy="1009650"/>
      </dsp:txXfrm>
    </dsp:sp>
    <dsp:sp modelId="{0125E886-A399-4FB0-884A-ABE709479819}">
      <dsp:nvSpPr>
        <dsp:cNvPr id="0" name=""/>
        <dsp:cNvSpPr/>
      </dsp:nvSpPr>
      <dsp:spPr>
        <a:xfrm>
          <a:off x="0" y="2019300"/>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DC5024AF-D864-4DA4-A3DF-018B8CD86C51}">
      <dsp:nvSpPr>
        <dsp:cNvPr id="0" name=""/>
        <dsp:cNvSpPr/>
      </dsp:nvSpPr>
      <dsp:spPr>
        <a:xfrm>
          <a:off x="0" y="201930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Decisions are based on prior experience.</a:t>
          </a:r>
        </a:p>
      </dsp:txBody>
      <dsp:txXfrm>
        <a:off x="0" y="2019300"/>
        <a:ext cx="6693061" cy="1009650"/>
      </dsp:txXfrm>
    </dsp:sp>
    <dsp:sp modelId="{622F2EA9-71DA-4320-A159-0BEE9FA93C0A}">
      <dsp:nvSpPr>
        <dsp:cNvPr id="0" name=""/>
        <dsp:cNvSpPr/>
      </dsp:nvSpPr>
      <dsp:spPr>
        <a:xfrm>
          <a:off x="0" y="3028949"/>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42F668D3-76CB-47E0-A535-7729D1DA0DCF}">
      <dsp:nvSpPr>
        <dsp:cNvPr id="0" name=""/>
        <dsp:cNvSpPr/>
      </dsp:nvSpPr>
      <dsp:spPr>
        <a:xfrm>
          <a:off x="0" y="302895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Cognitive Rehearsal most effective.</a:t>
          </a:r>
        </a:p>
      </dsp:txBody>
      <dsp:txXfrm>
        <a:off x="0" y="3028950"/>
        <a:ext cx="6693061" cy="10096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2FFF7-587F-484F-8526-0136558A2003}">
      <dsp:nvSpPr>
        <dsp:cNvPr id="0" name=""/>
        <dsp:cNvSpPr/>
      </dsp:nvSpPr>
      <dsp:spPr>
        <a:xfrm>
          <a:off x="0" y="463897"/>
          <a:ext cx="5464629" cy="12132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1" kern="1200"/>
            <a:t>“Semi structured interviews … 15 participants (11 women and 4 men; mean age of 23 years) … recorded having lost ≥5% weight after undergoing 3 hypnotherapy sessions previously at a public university in Terengganu, Malaysia.”</a:t>
          </a:r>
          <a:endParaRPr lang="en-US" sz="1700" kern="1200"/>
        </a:p>
      </dsp:txBody>
      <dsp:txXfrm>
        <a:off x="59228" y="523125"/>
        <a:ext cx="5346173" cy="1094833"/>
      </dsp:txXfrm>
    </dsp:sp>
    <dsp:sp modelId="{37F95CD3-D12B-4A0A-B046-18FD36D70EB6}">
      <dsp:nvSpPr>
        <dsp:cNvPr id="0" name=""/>
        <dsp:cNvSpPr/>
      </dsp:nvSpPr>
      <dsp:spPr>
        <a:xfrm>
          <a:off x="0" y="1726147"/>
          <a:ext cx="5464629" cy="12132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1" kern="1200"/>
            <a:t>“All participants contended that hypnotherapy played a role in their weight-loss journey through increased mindful eating and enhanced motivation to make lifestyle modifications.”</a:t>
          </a:r>
          <a:endParaRPr lang="en-US" sz="1700" kern="1200"/>
        </a:p>
      </dsp:txBody>
      <dsp:txXfrm>
        <a:off x="59228" y="1785375"/>
        <a:ext cx="5346173" cy="1094833"/>
      </dsp:txXfrm>
    </dsp:sp>
    <dsp:sp modelId="{42942832-1E08-4C0A-BFA3-56FE25CEEB8B}">
      <dsp:nvSpPr>
        <dsp:cNvPr id="0" name=""/>
        <dsp:cNvSpPr/>
      </dsp:nvSpPr>
      <dsp:spPr>
        <a:xfrm>
          <a:off x="0" y="2988396"/>
          <a:ext cx="5464629" cy="12132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1" kern="1200"/>
            <a:t>“Barriers to healthy lifestyle changes included high costs of healthy foods and lack of support for healthy food sources in social and family settings.”</a:t>
          </a:r>
          <a:endParaRPr lang="en-US" sz="1700" kern="1200"/>
        </a:p>
      </dsp:txBody>
      <dsp:txXfrm>
        <a:off x="59228" y="3047624"/>
        <a:ext cx="5346173" cy="1094833"/>
      </dsp:txXfrm>
    </dsp:sp>
    <dsp:sp modelId="{AAD3D188-6831-4437-8DE1-167FE9E6B48C}">
      <dsp:nvSpPr>
        <dsp:cNvPr id="0" name=""/>
        <dsp:cNvSpPr/>
      </dsp:nvSpPr>
      <dsp:spPr>
        <a:xfrm>
          <a:off x="0" y="4250647"/>
          <a:ext cx="5464629" cy="121328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i="1" kern="1200"/>
            <a:t>“Hypnotherapy is essential as an adjunct tool in assisting weight loss. However, additional efforts are needed to improve support in the weight management journey.”</a:t>
          </a:r>
          <a:endParaRPr lang="en-US" sz="1700" kern="1200"/>
        </a:p>
      </dsp:txBody>
      <dsp:txXfrm>
        <a:off x="59228" y="4309875"/>
        <a:ext cx="5346173" cy="10948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29B3B-6515-424F-869F-384001D47CFE}">
      <dsp:nvSpPr>
        <dsp:cNvPr id="0" name=""/>
        <dsp:cNvSpPr/>
      </dsp:nvSpPr>
      <dsp:spPr>
        <a:xfrm>
          <a:off x="508664" y="104174"/>
          <a:ext cx="710332" cy="71033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AA8226-518B-409E-94F3-86796715F9D3}">
      <dsp:nvSpPr>
        <dsp:cNvPr id="0" name=""/>
        <dsp:cNvSpPr/>
      </dsp:nvSpPr>
      <dsp:spPr>
        <a:xfrm>
          <a:off x="74572" y="1072190"/>
          <a:ext cx="1578515" cy="74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Prevalence of Acute and Chronic Insomnias among general population is estimated at 5–15%.</a:t>
          </a:r>
        </a:p>
      </dsp:txBody>
      <dsp:txXfrm>
        <a:off x="74572" y="1072190"/>
        <a:ext cx="1578515" cy="749794"/>
      </dsp:txXfrm>
    </dsp:sp>
    <dsp:sp modelId="{59B0280C-A046-4142-BCD9-286F4816191E}">
      <dsp:nvSpPr>
        <dsp:cNvPr id="0" name=""/>
        <dsp:cNvSpPr/>
      </dsp:nvSpPr>
      <dsp:spPr>
        <a:xfrm>
          <a:off x="2363419" y="104174"/>
          <a:ext cx="710332" cy="71033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DD304D1-CBF6-4104-8C23-3E9103D88CC3}">
      <dsp:nvSpPr>
        <dsp:cNvPr id="0" name=""/>
        <dsp:cNvSpPr/>
      </dsp:nvSpPr>
      <dsp:spPr>
        <a:xfrm>
          <a:off x="1929328" y="1072190"/>
          <a:ext cx="1578515" cy="74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Among HCW’s it is estimated much higher due to the multiple stressors involved with the nature and structure of the work.</a:t>
          </a:r>
        </a:p>
      </dsp:txBody>
      <dsp:txXfrm>
        <a:off x="1929328" y="1072190"/>
        <a:ext cx="1578515" cy="749794"/>
      </dsp:txXfrm>
    </dsp:sp>
    <dsp:sp modelId="{5593AF7E-B89D-4135-89B6-0C536FCD440C}">
      <dsp:nvSpPr>
        <dsp:cNvPr id="0" name=""/>
        <dsp:cNvSpPr/>
      </dsp:nvSpPr>
      <dsp:spPr>
        <a:xfrm>
          <a:off x="508664" y="2216614"/>
          <a:ext cx="710332" cy="7103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131164-884A-4657-A177-B4E6E6C24CCD}">
      <dsp:nvSpPr>
        <dsp:cNvPr id="0" name=""/>
        <dsp:cNvSpPr/>
      </dsp:nvSpPr>
      <dsp:spPr>
        <a:xfrm>
          <a:off x="74572" y="3184630"/>
          <a:ext cx="1578515" cy="74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effectLst/>
              <a:latin typeface="Calibri" panose="020F0502020204030204" pitchFamily="34" charset="0"/>
              <a:ea typeface="Calibri" panose="020F0502020204030204" pitchFamily="34" charset="0"/>
              <a:cs typeface="Times New Roman" panose="02020603050405020304" pitchFamily="18" charset="0"/>
            </a:rPr>
            <a:t>Insomnia is a component or result of many other sleep disorders.</a:t>
          </a:r>
          <a:endParaRPr lang="en-US" sz="1100" kern="1200" dirty="0"/>
        </a:p>
      </dsp:txBody>
      <dsp:txXfrm>
        <a:off x="74572" y="3184630"/>
        <a:ext cx="1578515" cy="749794"/>
      </dsp:txXfrm>
    </dsp:sp>
    <dsp:sp modelId="{A63868DF-0CA5-4106-92E0-4C7E77CD6716}">
      <dsp:nvSpPr>
        <dsp:cNvPr id="0" name=""/>
        <dsp:cNvSpPr/>
      </dsp:nvSpPr>
      <dsp:spPr>
        <a:xfrm>
          <a:off x="2363419" y="2216614"/>
          <a:ext cx="710332" cy="71033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64BF74-30DC-425B-8E7E-C72153F69A78}">
      <dsp:nvSpPr>
        <dsp:cNvPr id="0" name=""/>
        <dsp:cNvSpPr/>
      </dsp:nvSpPr>
      <dsp:spPr>
        <a:xfrm>
          <a:off x="1929328" y="3184630"/>
          <a:ext cx="1578515" cy="74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dirty="0"/>
            <a:t>Advanced age and female gender are risk factors for chronic or acute models, suggesting hormonal and brain structure components.</a:t>
          </a:r>
        </a:p>
      </dsp:txBody>
      <dsp:txXfrm>
        <a:off x="1929328" y="3184630"/>
        <a:ext cx="1578515" cy="749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3D7A6-029E-4DC5-AA15-A289FA0664A2}">
      <dsp:nvSpPr>
        <dsp:cNvPr id="0" name=""/>
        <dsp:cNvSpPr/>
      </dsp:nvSpPr>
      <dsp:spPr>
        <a:xfrm>
          <a:off x="0" y="0"/>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D408C50C-1B23-4066-95DC-A812335AA59C}">
      <dsp:nvSpPr>
        <dsp:cNvPr id="0" name=""/>
        <dsp:cNvSpPr/>
      </dsp:nvSpPr>
      <dsp:spPr>
        <a:xfrm>
          <a:off x="0" y="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Obese Class I: BMI 30 – 34.9 kg/m²  </a:t>
          </a:r>
        </a:p>
      </dsp:txBody>
      <dsp:txXfrm>
        <a:off x="0" y="0"/>
        <a:ext cx="6693061" cy="1009650"/>
      </dsp:txXfrm>
    </dsp:sp>
    <dsp:sp modelId="{6E9F9BB2-9EFE-4C55-B0E5-2794EEA1995F}">
      <dsp:nvSpPr>
        <dsp:cNvPr id="0" name=""/>
        <dsp:cNvSpPr/>
      </dsp:nvSpPr>
      <dsp:spPr>
        <a:xfrm>
          <a:off x="0" y="1009650"/>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97775BBD-3D3F-4C63-A034-C42818B3AB48}">
      <dsp:nvSpPr>
        <dsp:cNvPr id="0" name=""/>
        <dsp:cNvSpPr/>
      </dsp:nvSpPr>
      <dsp:spPr>
        <a:xfrm>
          <a:off x="0" y="100965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Obese Class II: BMI 35 – 39.9 kg/m² </a:t>
          </a:r>
        </a:p>
      </dsp:txBody>
      <dsp:txXfrm>
        <a:off x="0" y="1009650"/>
        <a:ext cx="6693061" cy="1009650"/>
      </dsp:txXfrm>
    </dsp:sp>
    <dsp:sp modelId="{FE1FA8A6-9ADD-4DA7-A702-9C7C86957ECF}">
      <dsp:nvSpPr>
        <dsp:cNvPr id="0" name=""/>
        <dsp:cNvSpPr/>
      </dsp:nvSpPr>
      <dsp:spPr>
        <a:xfrm>
          <a:off x="0" y="2019300"/>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EE8E5F94-F6D6-4D14-A20B-3B30FC42083D}">
      <dsp:nvSpPr>
        <dsp:cNvPr id="0" name=""/>
        <dsp:cNvSpPr/>
      </dsp:nvSpPr>
      <dsp:spPr>
        <a:xfrm>
          <a:off x="0" y="201930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Calibri" panose="020F0502020204030204" pitchFamily="34" charset="0"/>
              <a:cs typeface="Calibri" panose="020F0502020204030204" pitchFamily="34" charset="0"/>
            </a:rPr>
            <a:t>Obese Class III: BMI ≥34.9 kg/m² </a:t>
          </a:r>
        </a:p>
      </dsp:txBody>
      <dsp:txXfrm>
        <a:off x="0" y="2019300"/>
        <a:ext cx="6693061" cy="1009650"/>
      </dsp:txXfrm>
    </dsp:sp>
    <dsp:sp modelId="{D1980670-BC52-4CE5-BD33-79AFE38BFFB6}">
      <dsp:nvSpPr>
        <dsp:cNvPr id="0" name=""/>
        <dsp:cNvSpPr/>
      </dsp:nvSpPr>
      <dsp:spPr>
        <a:xfrm>
          <a:off x="0" y="3028949"/>
          <a:ext cx="6693061"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F3FDB1BF-916C-4F57-8E7B-4DAF79F1464F}">
      <dsp:nvSpPr>
        <dsp:cNvPr id="0" name=""/>
        <dsp:cNvSpPr/>
      </dsp:nvSpPr>
      <dsp:spPr>
        <a:xfrm>
          <a:off x="0" y="302895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Although BMI provides the most useful population-level measure of overweight and obesity, it should be considered a rough guide. </a:t>
          </a:r>
          <a:endParaRPr lang="en-US" sz="2000" kern="1200" dirty="0"/>
        </a:p>
      </dsp:txBody>
      <dsp:txXfrm>
        <a:off x="0" y="3028950"/>
        <a:ext cx="6693061" cy="10096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58EB9-59E4-495F-A6E6-5E57341BE079}">
      <dsp:nvSpPr>
        <dsp:cNvPr id="0" name=""/>
        <dsp:cNvSpPr/>
      </dsp:nvSpPr>
      <dsp:spPr>
        <a:xfrm>
          <a:off x="0" y="598661"/>
          <a:ext cx="2185598" cy="1311358"/>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Recommends weight loss only in more severe stages.</a:t>
          </a:r>
        </a:p>
      </dsp:txBody>
      <dsp:txXfrm>
        <a:off x="0" y="598661"/>
        <a:ext cx="2185598" cy="1311358"/>
      </dsp:txXfrm>
    </dsp:sp>
    <dsp:sp modelId="{C8FA43CE-2D97-438C-9902-5878F7D06244}">
      <dsp:nvSpPr>
        <dsp:cNvPr id="0" name=""/>
        <dsp:cNvSpPr/>
      </dsp:nvSpPr>
      <dsp:spPr>
        <a:xfrm>
          <a:off x="2404157" y="598661"/>
          <a:ext cx="2185598" cy="1311358"/>
        </a:xfrm>
        <a:prstGeom prst="rect">
          <a:avLst/>
        </a:prstGeom>
        <a:solidFill>
          <a:schemeClr val="accent5">
            <a:hueOff val="2175002"/>
            <a:satOff val="-12697"/>
            <a:lumOff val="-101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effectLst/>
              <a:latin typeface="Calibri" panose="020F0502020204030204" pitchFamily="34" charset="0"/>
              <a:ea typeface="Calibri" panose="020F0502020204030204" pitchFamily="34" charset="0"/>
              <a:cs typeface="Times New Roman" panose="02020603050405020304" pitchFamily="18" charset="0"/>
            </a:rPr>
            <a:t>5 stage system of obesity classification. </a:t>
          </a:r>
          <a:endParaRPr lang="en-CA" sz="2400" kern="1200" dirty="0"/>
        </a:p>
      </dsp:txBody>
      <dsp:txXfrm>
        <a:off x="2404157" y="598661"/>
        <a:ext cx="2185598" cy="1311358"/>
      </dsp:txXfrm>
    </dsp:sp>
    <dsp:sp modelId="{194C1E84-4F9F-495E-B92B-A5CBDCC73B04}">
      <dsp:nvSpPr>
        <dsp:cNvPr id="0" name=""/>
        <dsp:cNvSpPr/>
      </dsp:nvSpPr>
      <dsp:spPr>
        <a:xfrm>
          <a:off x="4808315" y="598661"/>
          <a:ext cx="2185598" cy="1311358"/>
        </a:xfrm>
        <a:prstGeom prst="rect">
          <a:avLst/>
        </a:prstGeom>
        <a:solidFill>
          <a:schemeClr val="accent5">
            <a:hueOff val="4350003"/>
            <a:satOff val="-25394"/>
            <a:lumOff val="-203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 </a:t>
          </a:r>
          <a:r>
            <a:rPr lang="en-US" sz="2000" kern="1200" dirty="0"/>
            <a:t>Physical or Psychological factors affect weight loss control.</a:t>
          </a:r>
        </a:p>
      </dsp:txBody>
      <dsp:txXfrm>
        <a:off x="4808315" y="598661"/>
        <a:ext cx="2185598" cy="1311358"/>
      </dsp:txXfrm>
    </dsp:sp>
    <dsp:sp modelId="{E034317E-3D1F-46A4-A4EF-9E588938839E}">
      <dsp:nvSpPr>
        <dsp:cNvPr id="0" name=""/>
        <dsp:cNvSpPr/>
      </dsp:nvSpPr>
      <dsp:spPr>
        <a:xfrm>
          <a:off x="0" y="2128579"/>
          <a:ext cx="2185598" cy="1311358"/>
        </a:xfrm>
        <a:prstGeom prst="rect">
          <a:avLst/>
        </a:prstGeom>
        <a:solidFill>
          <a:schemeClr val="accent5">
            <a:hueOff val="6525005"/>
            <a:satOff val="-38091"/>
            <a:lumOff val="-305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CA" sz="2000" kern="1200" dirty="0">
              <a:effectLst/>
              <a:latin typeface="Calibri" panose="020F0502020204030204" pitchFamily="34" charset="0"/>
              <a:cs typeface="Times New Roman" panose="02020603050405020304" pitchFamily="18" charset="0"/>
            </a:rPr>
            <a:t> Higher EOSS Stage patients require longer treatment time.</a:t>
          </a:r>
          <a:endParaRPr lang="en-US" sz="2000" kern="1200" dirty="0"/>
        </a:p>
      </dsp:txBody>
      <dsp:txXfrm>
        <a:off x="0" y="2128579"/>
        <a:ext cx="2185598" cy="1311358"/>
      </dsp:txXfrm>
    </dsp:sp>
    <dsp:sp modelId="{12A5DEDF-225A-49EB-AA32-8742ABB44096}">
      <dsp:nvSpPr>
        <dsp:cNvPr id="0" name=""/>
        <dsp:cNvSpPr/>
      </dsp:nvSpPr>
      <dsp:spPr>
        <a:xfrm>
          <a:off x="2404157" y="2128579"/>
          <a:ext cx="2185598" cy="1311358"/>
        </a:xfrm>
        <a:prstGeom prst="rect">
          <a:avLst/>
        </a:prstGeom>
        <a:solidFill>
          <a:schemeClr val="accent5">
            <a:hueOff val="8700006"/>
            <a:satOff val="-50788"/>
            <a:lumOff val="-407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Sensitivity to limitations outside of patient control</a:t>
          </a:r>
        </a:p>
      </dsp:txBody>
      <dsp:txXfrm>
        <a:off x="2404157" y="2128579"/>
        <a:ext cx="2185598" cy="1311358"/>
      </dsp:txXfrm>
    </dsp:sp>
    <dsp:sp modelId="{4B403FEC-D558-4814-BD80-1C5D6B573B95}">
      <dsp:nvSpPr>
        <dsp:cNvPr id="0" name=""/>
        <dsp:cNvSpPr/>
      </dsp:nvSpPr>
      <dsp:spPr>
        <a:xfrm>
          <a:off x="4808315" y="2128579"/>
          <a:ext cx="2185598" cy="1311358"/>
        </a:xfrm>
        <a:prstGeom prst="rect">
          <a:avLst/>
        </a:prstGeom>
        <a:solidFill>
          <a:schemeClr val="accent5">
            <a:hueOff val="10875008"/>
            <a:satOff val="-63485"/>
            <a:lumOff val="-50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effectLst/>
              <a:latin typeface="Calibri" panose="020F0502020204030204" pitchFamily="34" charset="0"/>
              <a:ea typeface="Calibri" panose="020F0502020204030204" pitchFamily="34" charset="0"/>
              <a:cs typeface="Times New Roman" panose="02020603050405020304" pitchFamily="18" charset="0"/>
            </a:rPr>
            <a:t>Considers the metabolic, physical, and psychological parameters to guide optimal treatment </a:t>
          </a:r>
          <a:endParaRPr lang="en-CA" sz="1800" kern="1200" dirty="0"/>
        </a:p>
      </dsp:txBody>
      <dsp:txXfrm>
        <a:off x="4808315" y="2128579"/>
        <a:ext cx="2185598" cy="13113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37897-9678-441E-B878-3352A5164DCE}">
      <dsp:nvSpPr>
        <dsp:cNvPr id="0" name=""/>
        <dsp:cNvSpPr/>
      </dsp:nvSpPr>
      <dsp:spPr>
        <a:xfrm>
          <a:off x="0" y="1971"/>
          <a:ext cx="9872663" cy="0"/>
        </a:xfrm>
        <a:prstGeom prst="line">
          <a:avLst/>
        </a:prstGeom>
        <a:gradFill rotWithShape="0">
          <a:gsLst>
            <a:gs pos="0">
              <a:schemeClr val="accent5">
                <a:hueOff val="0"/>
                <a:satOff val="0"/>
                <a:lumOff val="0"/>
                <a:alphaOff val="0"/>
              </a:schemeClr>
            </a:gs>
            <a:gs pos="90000">
              <a:schemeClr val="accent5">
                <a:hueOff val="0"/>
                <a:satOff val="0"/>
                <a:lumOff val="0"/>
                <a:alphaOff val="0"/>
                <a:shade val="100000"/>
                <a:satMod val="105000"/>
              </a:schemeClr>
            </a:gs>
            <a:gs pos="100000">
              <a:schemeClr val="accent5">
                <a:hueOff val="0"/>
                <a:satOff val="0"/>
                <a:lumOff val="0"/>
                <a:alphaOff val="0"/>
                <a:shade val="80000"/>
                <a:satMod val="120000"/>
              </a:schemeClr>
            </a:gs>
          </a:gsLst>
          <a:path path="circle">
            <a:fillToRect l="100000" t="100000" r="100000" b="100000"/>
          </a:path>
        </a:gradFill>
        <a:ln w="10000" cap="flat" cmpd="sng" algn="ctr">
          <a:solidFill>
            <a:schemeClr val="accent5">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22D3CB50-74B6-4624-BBF6-7DFA8F1A48E4}">
      <dsp:nvSpPr>
        <dsp:cNvPr id="0" name=""/>
        <dsp:cNvSpPr/>
      </dsp:nvSpPr>
      <dsp:spPr>
        <a:xfrm>
          <a:off x="0" y="1971"/>
          <a:ext cx="9872663" cy="134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Stage </a:t>
          </a:r>
          <a:r>
            <a:rPr lang="en-US" sz="2700" kern="1200" dirty="0">
              <a:latin typeface="Arial" panose="020B0604020202020204" pitchFamily="34" charset="0"/>
              <a:cs typeface="Arial" panose="020B0604020202020204" pitchFamily="34" charset="0"/>
            </a:rPr>
            <a:t>0:  </a:t>
          </a:r>
          <a:endParaRPr lang="en-US" sz="2700" kern="1200" dirty="0"/>
        </a:p>
      </dsp:txBody>
      <dsp:txXfrm>
        <a:off x="0" y="1971"/>
        <a:ext cx="9872663" cy="1344885"/>
      </dsp:txXfrm>
    </dsp:sp>
    <dsp:sp modelId="{D735F582-981F-442B-BC5D-9F1C7D9A8F28}">
      <dsp:nvSpPr>
        <dsp:cNvPr id="0" name=""/>
        <dsp:cNvSpPr/>
      </dsp:nvSpPr>
      <dsp:spPr>
        <a:xfrm>
          <a:off x="0" y="1346857"/>
          <a:ext cx="9872663" cy="0"/>
        </a:xfrm>
        <a:prstGeom prst="line">
          <a:avLst/>
        </a:prstGeom>
        <a:gradFill rotWithShape="0">
          <a:gsLst>
            <a:gs pos="0">
              <a:schemeClr val="accent5">
                <a:hueOff val="5437504"/>
                <a:satOff val="-31742"/>
                <a:lumOff val="-2549"/>
                <a:alphaOff val="0"/>
              </a:schemeClr>
            </a:gs>
            <a:gs pos="90000">
              <a:schemeClr val="accent5">
                <a:hueOff val="5437504"/>
                <a:satOff val="-31742"/>
                <a:lumOff val="-2549"/>
                <a:alphaOff val="0"/>
                <a:shade val="100000"/>
                <a:satMod val="105000"/>
              </a:schemeClr>
            </a:gs>
            <a:gs pos="100000">
              <a:schemeClr val="accent5">
                <a:hueOff val="5437504"/>
                <a:satOff val="-31742"/>
                <a:lumOff val="-2549"/>
                <a:alphaOff val="0"/>
                <a:shade val="80000"/>
                <a:satMod val="120000"/>
              </a:schemeClr>
            </a:gs>
          </a:gsLst>
          <a:path path="circle">
            <a:fillToRect l="100000" t="100000" r="100000" b="100000"/>
          </a:path>
        </a:gradFill>
        <a:ln w="10000" cap="flat" cmpd="sng" algn="ctr">
          <a:solidFill>
            <a:schemeClr val="accent5">
              <a:hueOff val="5437504"/>
              <a:satOff val="-31742"/>
              <a:lumOff val="-2549"/>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5437504"/>
              <a:satOff val="-31742"/>
              <a:lumOff val="-2549"/>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5F21540A-0478-47B4-9733-A1ADA6905635}">
      <dsp:nvSpPr>
        <dsp:cNvPr id="0" name=""/>
        <dsp:cNvSpPr/>
      </dsp:nvSpPr>
      <dsp:spPr>
        <a:xfrm>
          <a:off x="0" y="1346857"/>
          <a:ext cx="9872663" cy="134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From a CBT-I point of view. Education, Holistic Approach of Patient Care, and Psych/Behavioral Therapies are implemented.</a:t>
          </a:r>
        </a:p>
      </dsp:txBody>
      <dsp:txXfrm>
        <a:off x="0" y="1346857"/>
        <a:ext cx="9872663" cy="1344885"/>
      </dsp:txXfrm>
    </dsp:sp>
    <dsp:sp modelId="{207747D3-8C95-46D9-8CF4-06B3FE1236E8}">
      <dsp:nvSpPr>
        <dsp:cNvPr id="0" name=""/>
        <dsp:cNvSpPr/>
      </dsp:nvSpPr>
      <dsp:spPr>
        <a:xfrm>
          <a:off x="0" y="2691742"/>
          <a:ext cx="9872663" cy="0"/>
        </a:xfrm>
        <a:prstGeom prst="line">
          <a:avLst/>
        </a:prstGeom>
        <a:gradFill rotWithShape="0">
          <a:gsLst>
            <a:gs pos="0">
              <a:schemeClr val="accent5">
                <a:hueOff val="10875008"/>
                <a:satOff val="-63485"/>
                <a:lumOff val="-5097"/>
                <a:alphaOff val="0"/>
              </a:schemeClr>
            </a:gs>
            <a:gs pos="90000">
              <a:schemeClr val="accent5">
                <a:hueOff val="10875008"/>
                <a:satOff val="-63485"/>
                <a:lumOff val="-5097"/>
                <a:alphaOff val="0"/>
                <a:shade val="100000"/>
                <a:satMod val="105000"/>
              </a:schemeClr>
            </a:gs>
            <a:gs pos="100000">
              <a:schemeClr val="accent5">
                <a:hueOff val="10875008"/>
                <a:satOff val="-63485"/>
                <a:lumOff val="-5097"/>
                <a:alphaOff val="0"/>
                <a:shade val="80000"/>
                <a:satMod val="120000"/>
              </a:schemeClr>
            </a:gs>
          </a:gsLst>
          <a:path path="circle">
            <a:fillToRect l="100000" t="100000" r="100000" b="100000"/>
          </a:path>
        </a:gradFill>
        <a:ln w="10000" cap="flat" cmpd="sng" algn="ctr">
          <a:solidFill>
            <a:schemeClr val="accent5">
              <a:hueOff val="10875008"/>
              <a:satOff val="-63485"/>
              <a:lumOff val="-5097"/>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5">
              <a:hueOff val="10875008"/>
              <a:satOff val="-63485"/>
              <a:lumOff val="-5097"/>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06761F40-044D-467F-9390-170D40A7B992}">
      <dsp:nvSpPr>
        <dsp:cNvPr id="0" name=""/>
        <dsp:cNvSpPr/>
      </dsp:nvSpPr>
      <dsp:spPr>
        <a:xfrm>
          <a:off x="0" y="2691742"/>
          <a:ext cx="9872663" cy="1344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They suggest several activities that alleviate stress load prior to bed, optimize hormonal pressure to sleep, and minimize extrinsic stressors</a:t>
          </a:r>
          <a:r>
            <a:rPr lang="en-US" sz="2700" kern="1200"/>
            <a:t>/stimuli. </a:t>
          </a:r>
          <a:endParaRPr lang="en-US" sz="2700" kern="1200" dirty="0"/>
        </a:p>
      </dsp:txBody>
      <dsp:txXfrm>
        <a:off x="0" y="2691742"/>
        <a:ext cx="9872663" cy="13448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8B9DBB-0D65-4420-A95E-9ACB76689456}">
      <dsp:nvSpPr>
        <dsp:cNvPr id="0" name=""/>
        <dsp:cNvSpPr/>
      </dsp:nvSpPr>
      <dsp:spPr>
        <a:xfrm>
          <a:off x="0" y="0"/>
          <a:ext cx="5364444" cy="0"/>
        </a:xfrm>
        <a:prstGeom prst="line">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w="10000" cap="flat" cmpd="sng" algn="ctr">
          <a:solidFill>
            <a:schemeClr val="accent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FC920C0D-8D19-4140-9E9D-3907A8750057}">
      <dsp:nvSpPr>
        <dsp:cNvPr id="0" name=""/>
        <dsp:cNvSpPr/>
      </dsp:nvSpPr>
      <dsp:spPr>
        <a:xfrm>
          <a:off x="0" y="0"/>
          <a:ext cx="5364444"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Based on the idea that the way you think and feel about something can affect what you do. (perception)</a:t>
          </a:r>
          <a:endParaRPr lang="en-US" sz="2000" kern="1200" dirty="0">
            <a:latin typeface="+mn-lt"/>
          </a:endParaRPr>
        </a:p>
      </dsp:txBody>
      <dsp:txXfrm>
        <a:off x="0" y="0"/>
        <a:ext cx="5364444" cy="1009650"/>
      </dsp:txXfrm>
    </dsp:sp>
    <dsp:sp modelId="{7E41DD51-025C-441D-9F65-B79DA60C4C7F}">
      <dsp:nvSpPr>
        <dsp:cNvPr id="0" name=""/>
        <dsp:cNvSpPr/>
      </dsp:nvSpPr>
      <dsp:spPr>
        <a:xfrm>
          <a:off x="0" y="1009650"/>
          <a:ext cx="5364444" cy="0"/>
        </a:xfrm>
        <a:prstGeom prst="line">
          <a:avLst/>
        </a:prstGeom>
        <a:gradFill rotWithShape="0">
          <a:gsLst>
            <a:gs pos="0">
              <a:schemeClr val="accent2">
                <a:hueOff val="459506"/>
                <a:satOff val="8602"/>
                <a:lumOff val="-523"/>
                <a:alphaOff val="0"/>
              </a:schemeClr>
            </a:gs>
            <a:gs pos="90000">
              <a:schemeClr val="accent2">
                <a:hueOff val="459506"/>
                <a:satOff val="8602"/>
                <a:lumOff val="-523"/>
                <a:alphaOff val="0"/>
                <a:shade val="100000"/>
                <a:satMod val="105000"/>
              </a:schemeClr>
            </a:gs>
            <a:gs pos="100000">
              <a:schemeClr val="accent2">
                <a:hueOff val="459506"/>
                <a:satOff val="8602"/>
                <a:lumOff val="-523"/>
                <a:alphaOff val="0"/>
                <a:shade val="80000"/>
                <a:satMod val="120000"/>
              </a:schemeClr>
            </a:gs>
          </a:gsLst>
          <a:path path="circle">
            <a:fillToRect l="100000" t="100000" r="100000" b="100000"/>
          </a:path>
        </a:gradFill>
        <a:ln w="10000" cap="flat" cmpd="sng" algn="ctr">
          <a:solidFill>
            <a:schemeClr val="accent2">
              <a:hueOff val="459506"/>
              <a:satOff val="8602"/>
              <a:lumOff val="-523"/>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459506"/>
              <a:satOff val="8602"/>
              <a:lumOff val="-523"/>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A67237F0-D63B-419F-9C69-D7EC5391DA4C}">
      <dsp:nvSpPr>
        <dsp:cNvPr id="0" name=""/>
        <dsp:cNvSpPr/>
      </dsp:nvSpPr>
      <dsp:spPr>
        <a:xfrm>
          <a:off x="0" y="1009650"/>
          <a:ext cx="5364444"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latin typeface="+mn-lt"/>
            </a:rPr>
            <a:t>Ex.  Stress leads to poor, uncharacteristic decisions or calm leads to characteristic, balanced decisions.</a:t>
          </a:r>
        </a:p>
      </dsp:txBody>
      <dsp:txXfrm>
        <a:off x="0" y="1009650"/>
        <a:ext cx="5364444" cy="1009650"/>
      </dsp:txXfrm>
    </dsp:sp>
    <dsp:sp modelId="{CD0F7455-877F-4C12-8B15-89DA0E8D9D32}">
      <dsp:nvSpPr>
        <dsp:cNvPr id="0" name=""/>
        <dsp:cNvSpPr/>
      </dsp:nvSpPr>
      <dsp:spPr>
        <a:xfrm>
          <a:off x="0" y="2019300"/>
          <a:ext cx="5364444" cy="0"/>
        </a:xfrm>
        <a:prstGeom prst="line">
          <a:avLst/>
        </a:prstGeom>
        <a:gradFill rotWithShape="0">
          <a:gsLst>
            <a:gs pos="0">
              <a:schemeClr val="accent2">
                <a:hueOff val="919011"/>
                <a:satOff val="17205"/>
                <a:lumOff val="-1046"/>
                <a:alphaOff val="0"/>
              </a:schemeClr>
            </a:gs>
            <a:gs pos="90000">
              <a:schemeClr val="accent2">
                <a:hueOff val="919011"/>
                <a:satOff val="17205"/>
                <a:lumOff val="-1046"/>
                <a:alphaOff val="0"/>
                <a:shade val="100000"/>
                <a:satMod val="105000"/>
              </a:schemeClr>
            </a:gs>
            <a:gs pos="100000">
              <a:schemeClr val="accent2">
                <a:hueOff val="919011"/>
                <a:satOff val="17205"/>
                <a:lumOff val="-1046"/>
                <a:alphaOff val="0"/>
                <a:shade val="80000"/>
                <a:satMod val="120000"/>
              </a:schemeClr>
            </a:gs>
          </a:gsLst>
          <a:path path="circle">
            <a:fillToRect l="100000" t="100000" r="100000" b="100000"/>
          </a:path>
        </a:gradFill>
        <a:ln w="10000" cap="flat" cmpd="sng" algn="ctr">
          <a:solidFill>
            <a:schemeClr val="accent2">
              <a:hueOff val="919011"/>
              <a:satOff val="17205"/>
              <a:lumOff val="-1046"/>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919011"/>
              <a:satOff val="17205"/>
              <a:lumOff val="-1046"/>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DFE23E40-FAE5-415C-9C62-FE34F51D93F0}">
      <dsp:nvSpPr>
        <dsp:cNvPr id="0" name=""/>
        <dsp:cNvSpPr/>
      </dsp:nvSpPr>
      <dsp:spPr>
        <a:xfrm>
          <a:off x="0" y="2019300"/>
          <a:ext cx="5364444"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Key concept of CBT is that these thought and behavior patterns can be changed.</a:t>
          </a:r>
        </a:p>
      </dsp:txBody>
      <dsp:txXfrm>
        <a:off x="0" y="2019300"/>
        <a:ext cx="5364444" cy="1009650"/>
      </dsp:txXfrm>
    </dsp:sp>
    <dsp:sp modelId="{BDE17754-3B9F-427C-AC88-199FA109099E}">
      <dsp:nvSpPr>
        <dsp:cNvPr id="0" name=""/>
        <dsp:cNvSpPr/>
      </dsp:nvSpPr>
      <dsp:spPr>
        <a:xfrm>
          <a:off x="0" y="3028949"/>
          <a:ext cx="5364444" cy="0"/>
        </a:xfrm>
        <a:prstGeom prst="line">
          <a:avLst/>
        </a:prstGeom>
        <a:gradFill rotWithShape="0">
          <a:gsLst>
            <a:gs pos="0">
              <a:schemeClr val="accent2">
                <a:hueOff val="1378517"/>
                <a:satOff val="25807"/>
                <a:lumOff val="-1569"/>
                <a:alphaOff val="0"/>
              </a:schemeClr>
            </a:gs>
            <a:gs pos="90000">
              <a:schemeClr val="accent2">
                <a:hueOff val="1378517"/>
                <a:satOff val="25807"/>
                <a:lumOff val="-1569"/>
                <a:alphaOff val="0"/>
                <a:shade val="100000"/>
                <a:satMod val="105000"/>
              </a:schemeClr>
            </a:gs>
            <a:gs pos="100000">
              <a:schemeClr val="accent2">
                <a:hueOff val="1378517"/>
                <a:satOff val="25807"/>
                <a:lumOff val="-1569"/>
                <a:alphaOff val="0"/>
                <a:shade val="80000"/>
                <a:satMod val="120000"/>
              </a:schemeClr>
            </a:gs>
          </a:gsLst>
          <a:path path="circle">
            <a:fillToRect l="100000" t="100000" r="100000" b="100000"/>
          </a:path>
        </a:gradFill>
        <a:ln w="10000" cap="flat" cmpd="sng" algn="ctr">
          <a:solidFill>
            <a:schemeClr val="accent2">
              <a:hueOff val="1378517"/>
              <a:satOff val="25807"/>
              <a:lumOff val="-1569"/>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accent2">
              <a:hueOff val="1378517"/>
              <a:satOff val="25807"/>
              <a:lumOff val="-1569"/>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264E18B2-CACA-4707-9D3E-5202F8F887C9}">
      <dsp:nvSpPr>
        <dsp:cNvPr id="0" name=""/>
        <dsp:cNvSpPr/>
      </dsp:nvSpPr>
      <dsp:spPr>
        <a:xfrm>
          <a:off x="0" y="3028950"/>
          <a:ext cx="5364444"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latin typeface="+mn-lt"/>
            </a:rPr>
            <a:t>Availability and cost can be an issue due to training needed.</a:t>
          </a:r>
        </a:p>
      </dsp:txBody>
      <dsp:txXfrm>
        <a:off x="0" y="3028950"/>
        <a:ext cx="5364444" cy="10096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58EDD-8C06-4945-8DFE-8F75F6475133}">
      <dsp:nvSpPr>
        <dsp:cNvPr id="0" name=""/>
        <dsp:cNvSpPr/>
      </dsp:nvSpPr>
      <dsp:spPr>
        <a:xfrm>
          <a:off x="0" y="0"/>
          <a:ext cx="9872663"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E31B60-9CEB-42FD-9391-C7610903D230}">
      <dsp:nvSpPr>
        <dsp:cNvPr id="0" name=""/>
        <dsp:cNvSpPr/>
      </dsp:nvSpPr>
      <dsp:spPr>
        <a:xfrm>
          <a:off x="0" y="0"/>
          <a:ext cx="9872663" cy="201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CA" sz="4100" kern="12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Dependent upon comorbidities, availability, cost, patient preference, and treatment goal.</a:t>
          </a:r>
          <a:endParaRPr lang="en-US" sz="4100" kern="1200" dirty="0">
            <a:solidFill>
              <a:schemeClr val="bg1">
                <a:lumMod val="95000"/>
              </a:schemeClr>
            </a:solidFill>
            <a:latin typeface="+mn-lt"/>
          </a:endParaRPr>
        </a:p>
      </dsp:txBody>
      <dsp:txXfrm>
        <a:off x="0" y="0"/>
        <a:ext cx="9872663" cy="2019300"/>
      </dsp:txXfrm>
    </dsp:sp>
    <dsp:sp modelId="{FD77F9E4-C602-470D-80DA-62FED86AEDB1}">
      <dsp:nvSpPr>
        <dsp:cNvPr id="0" name=""/>
        <dsp:cNvSpPr/>
      </dsp:nvSpPr>
      <dsp:spPr>
        <a:xfrm>
          <a:off x="0" y="2019300"/>
          <a:ext cx="9872663"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4C5D69-1FE2-40AC-B16D-68EAE6CCEFF9}">
      <dsp:nvSpPr>
        <dsp:cNvPr id="0" name=""/>
        <dsp:cNvSpPr/>
      </dsp:nvSpPr>
      <dsp:spPr>
        <a:xfrm>
          <a:off x="0" y="2019300"/>
          <a:ext cx="9872663" cy="2019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CA" sz="4100" kern="1200" dirty="0">
              <a:solidFill>
                <a:schemeClr val="bg1">
                  <a:lumMod val="95000"/>
                </a:schemeClr>
              </a:solidFill>
              <a:effectLst/>
              <a:latin typeface="Calibri" panose="020F0502020204030204" pitchFamily="34" charset="0"/>
              <a:ea typeface="Calibri" panose="020F0502020204030204" pitchFamily="34" charset="0"/>
              <a:cs typeface="Times New Roman" panose="02020603050405020304" pitchFamily="18" charset="0"/>
            </a:rPr>
            <a:t>Often used in combination with CBT-I to boost effectiveness of treatment.</a:t>
          </a:r>
          <a:endParaRPr lang="en-US" sz="4100" kern="1200" dirty="0">
            <a:solidFill>
              <a:schemeClr val="bg1">
                <a:lumMod val="95000"/>
              </a:schemeClr>
            </a:solidFill>
            <a:latin typeface="+mn-lt"/>
          </a:endParaRPr>
        </a:p>
      </dsp:txBody>
      <dsp:txXfrm>
        <a:off x="0" y="2019300"/>
        <a:ext cx="9872663" cy="20193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3C72D8-E361-4E2B-A7B8-02FC73D6B9C8}">
      <dsp:nvSpPr>
        <dsp:cNvPr id="0" name=""/>
        <dsp:cNvSpPr/>
      </dsp:nvSpPr>
      <dsp:spPr>
        <a:xfrm>
          <a:off x="0" y="0"/>
          <a:ext cx="669306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2C707D1-398E-4386-9AC5-425EBB2E6FBF}">
      <dsp:nvSpPr>
        <dsp:cNvPr id="0" name=""/>
        <dsp:cNvSpPr/>
      </dsp:nvSpPr>
      <dsp:spPr>
        <a:xfrm>
          <a:off x="0" y="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a:t>Hypnosis is a state of consciousness involving focused attention and reduced peripheral awareness characterized by a capacity for response to suggestion.</a:t>
          </a:r>
          <a:endParaRPr lang="en-US" sz="2000" kern="1200"/>
        </a:p>
      </dsp:txBody>
      <dsp:txXfrm>
        <a:off x="0" y="0"/>
        <a:ext cx="6693061" cy="1009650"/>
      </dsp:txXfrm>
    </dsp:sp>
    <dsp:sp modelId="{C02AF495-8FDE-44BB-A596-F948BE02AC00}">
      <dsp:nvSpPr>
        <dsp:cNvPr id="0" name=""/>
        <dsp:cNvSpPr/>
      </dsp:nvSpPr>
      <dsp:spPr>
        <a:xfrm>
          <a:off x="0" y="1009650"/>
          <a:ext cx="669306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F260E44-D87E-404F-9794-5FEC8B66B7AB}">
      <dsp:nvSpPr>
        <dsp:cNvPr id="0" name=""/>
        <dsp:cNvSpPr/>
      </dsp:nvSpPr>
      <dsp:spPr>
        <a:xfrm>
          <a:off x="0" y="100965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Everyone has been in a level of Hypnosis through intensely focused activity.</a:t>
          </a:r>
        </a:p>
      </dsp:txBody>
      <dsp:txXfrm>
        <a:off x="0" y="1009650"/>
        <a:ext cx="6693061" cy="1009650"/>
      </dsp:txXfrm>
    </dsp:sp>
    <dsp:sp modelId="{702F21CB-B45C-48D9-A6ED-B56E238364E8}">
      <dsp:nvSpPr>
        <dsp:cNvPr id="0" name=""/>
        <dsp:cNvSpPr/>
      </dsp:nvSpPr>
      <dsp:spPr>
        <a:xfrm>
          <a:off x="0" y="2019300"/>
          <a:ext cx="6693061" cy="0"/>
        </a:xfrm>
        <a:prstGeom prst="line">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178CDB6-650D-4D72-BC31-352526718681}">
      <dsp:nvSpPr>
        <dsp:cNvPr id="0" name=""/>
        <dsp:cNvSpPr/>
      </dsp:nvSpPr>
      <dsp:spPr>
        <a:xfrm>
          <a:off x="0" y="201930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Ability to be actively hypnotized is individual, although most people can be.</a:t>
          </a:r>
        </a:p>
      </dsp:txBody>
      <dsp:txXfrm>
        <a:off x="0" y="2019300"/>
        <a:ext cx="6693061" cy="1009650"/>
      </dsp:txXfrm>
    </dsp:sp>
    <dsp:sp modelId="{91D0C30C-EB0D-46C2-9DC0-2208070BD3C5}">
      <dsp:nvSpPr>
        <dsp:cNvPr id="0" name=""/>
        <dsp:cNvSpPr/>
      </dsp:nvSpPr>
      <dsp:spPr>
        <a:xfrm>
          <a:off x="0" y="3028949"/>
          <a:ext cx="6693061"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28E8D9D-2957-4DFC-B404-208771CFD253}">
      <dsp:nvSpPr>
        <dsp:cNvPr id="0" name=""/>
        <dsp:cNvSpPr/>
      </dsp:nvSpPr>
      <dsp:spPr>
        <a:xfrm>
          <a:off x="0" y="3028950"/>
          <a:ext cx="669306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Motivation to change is essential.</a:t>
          </a:r>
        </a:p>
      </dsp:txBody>
      <dsp:txXfrm>
        <a:off x="0" y="3028950"/>
        <a:ext cx="6693061" cy="10096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9A03F-CD99-495D-810D-1872E8ECC160}">
      <dsp:nvSpPr>
        <dsp:cNvPr id="0" name=""/>
        <dsp:cNvSpPr/>
      </dsp:nvSpPr>
      <dsp:spPr>
        <a:xfrm>
          <a:off x="0" y="0"/>
          <a:ext cx="3912583"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CA482C3-9398-4453-ADB7-2B104FFEE947}">
      <dsp:nvSpPr>
        <dsp:cNvPr id="0" name=""/>
        <dsp:cNvSpPr/>
      </dsp:nvSpPr>
      <dsp:spPr>
        <a:xfrm>
          <a:off x="0" y="0"/>
          <a:ext cx="3912583"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t>Definition: The use of hypnosis for treatment of a medical or psychological disorder or concern.</a:t>
          </a:r>
          <a:endParaRPr lang="en-US" sz="2000" kern="1200" dirty="0"/>
        </a:p>
      </dsp:txBody>
      <dsp:txXfrm>
        <a:off x="0" y="0"/>
        <a:ext cx="3912583" cy="1009650"/>
      </dsp:txXfrm>
    </dsp:sp>
    <dsp:sp modelId="{01738334-D8CA-4637-9758-84AA7AA7677B}">
      <dsp:nvSpPr>
        <dsp:cNvPr id="0" name=""/>
        <dsp:cNvSpPr/>
      </dsp:nvSpPr>
      <dsp:spPr>
        <a:xfrm>
          <a:off x="0" y="1009650"/>
          <a:ext cx="3912583" cy="0"/>
        </a:xfrm>
        <a:prstGeom prst="line">
          <a:avLst/>
        </a:prstGeom>
        <a:solidFill>
          <a:schemeClr val="accent5">
            <a:hueOff val="3625003"/>
            <a:satOff val="-21162"/>
            <a:lumOff val="-1699"/>
            <a:alphaOff val="0"/>
          </a:schemeClr>
        </a:solidFill>
        <a:ln w="19050" cap="flat" cmpd="sng" algn="ctr">
          <a:solidFill>
            <a:schemeClr val="accent5">
              <a:hueOff val="3625003"/>
              <a:satOff val="-21162"/>
              <a:lumOff val="-1699"/>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8AD6BE6-99DD-4F90-94A3-4D884928563B}">
      <dsp:nvSpPr>
        <dsp:cNvPr id="0" name=""/>
        <dsp:cNvSpPr/>
      </dsp:nvSpPr>
      <dsp:spPr>
        <a:xfrm>
          <a:off x="0" y="1009650"/>
          <a:ext cx="3912583"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Effectively used with perception issues such as sleep, addictions, trauma, pain, and anxiety.</a:t>
          </a:r>
        </a:p>
      </dsp:txBody>
      <dsp:txXfrm>
        <a:off x="0" y="1009650"/>
        <a:ext cx="3912583" cy="1009650"/>
      </dsp:txXfrm>
    </dsp:sp>
    <dsp:sp modelId="{5046F3AA-433D-44A4-8C62-D615C203B864}">
      <dsp:nvSpPr>
        <dsp:cNvPr id="0" name=""/>
        <dsp:cNvSpPr/>
      </dsp:nvSpPr>
      <dsp:spPr>
        <a:xfrm>
          <a:off x="0" y="2019300"/>
          <a:ext cx="3912583" cy="0"/>
        </a:xfrm>
        <a:prstGeom prst="line">
          <a:avLst/>
        </a:prstGeom>
        <a:solidFill>
          <a:schemeClr val="accent5">
            <a:hueOff val="7250006"/>
            <a:satOff val="-42323"/>
            <a:lumOff val="-3398"/>
            <a:alphaOff val="0"/>
          </a:schemeClr>
        </a:solidFill>
        <a:ln w="19050" cap="flat" cmpd="sng" algn="ctr">
          <a:solidFill>
            <a:schemeClr val="accent5">
              <a:hueOff val="7250006"/>
              <a:satOff val="-42323"/>
              <a:lumOff val="-339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FC180D58-28BA-4F26-B21B-713271B2C0F3}">
      <dsp:nvSpPr>
        <dsp:cNvPr id="0" name=""/>
        <dsp:cNvSpPr/>
      </dsp:nvSpPr>
      <dsp:spPr>
        <a:xfrm>
          <a:off x="0" y="2019300"/>
          <a:ext cx="3912583"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Shifts consciousness intentionally to reframe perception towards that which benefits positive outcome.</a:t>
          </a:r>
        </a:p>
      </dsp:txBody>
      <dsp:txXfrm>
        <a:off x="0" y="2019300"/>
        <a:ext cx="3912583" cy="1009650"/>
      </dsp:txXfrm>
    </dsp:sp>
    <dsp:sp modelId="{3F87BAF9-0274-473C-A542-B97A8E2F8E86}">
      <dsp:nvSpPr>
        <dsp:cNvPr id="0" name=""/>
        <dsp:cNvSpPr/>
      </dsp:nvSpPr>
      <dsp:spPr>
        <a:xfrm>
          <a:off x="0" y="3028949"/>
          <a:ext cx="3912583" cy="0"/>
        </a:xfrm>
        <a:prstGeom prst="line">
          <a:avLst/>
        </a:prstGeom>
        <a:solidFill>
          <a:schemeClr val="accent5">
            <a:hueOff val="10875008"/>
            <a:satOff val="-63485"/>
            <a:lumOff val="-5097"/>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37A184B-5B22-43FE-92F2-AD742CB580E9}">
      <dsp:nvSpPr>
        <dsp:cNvPr id="0" name=""/>
        <dsp:cNvSpPr/>
      </dsp:nvSpPr>
      <dsp:spPr>
        <a:xfrm>
          <a:off x="0" y="3028950"/>
          <a:ext cx="3912583"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Typically, the last line of therapy used due to availability, regulation, and acceptance.</a:t>
          </a:r>
        </a:p>
      </dsp:txBody>
      <dsp:txXfrm>
        <a:off x="0" y="3028950"/>
        <a:ext cx="3912583" cy="1009650"/>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154EE2-BE4B-4976-B9E2-2048D95FA3ED}"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76AF0-E37F-4E45-A9B9-B11E42161A5C}" type="slidenum">
              <a:rPr lang="en-US" smtClean="0"/>
              <a:t>‹#›</a:t>
            </a:fld>
            <a:endParaRPr lang="en-US"/>
          </a:p>
        </p:txBody>
      </p:sp>
    </p:spTree>
    <p:extLst>
      <p:ext uri="{BB962C8B-B14F-4D97-AF65-F5344CB8AC3E}">
        <p14:creationId xmlns:p14="http://schemas.microsoft.com/office/powerpoint/2010/main" val="3357788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Choic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n.wikipedia.org/wiki/Action_(philosoph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ciencedirect.com/topics/medicine-and-dentistry/hypnotherapy"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ciencedirect.com/topics/medicine-and-dentistry/therapeutic-procedur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olicybase.cma.ca/en/permalink/policy11700?fbclid=IwAR3tiylUTR81B2kgZXkVafBbNWe3KBqJp-s2RGKZVcbdml136ppn58ozEJA"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obesitycanada.ca/wp-content/uploads/2020/01/gsfs_obesity-2.pdf" TargetMode="External"/><Relationship Id="rId4" Type="http://schemas.openxmlformats.org/officeDocument/2006/relationships/hyperlink" Target="https://obesitycanada.ca/wp-content/uploads/2020/01/ama-resolution-obesity.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jcsm.aasm.org/doi/full/10.5664/jcsm.9034#b6" TargetMode="External"/><Relationship Id="rId3" Type="http://schemas.openxmlformats.org/officeDocument/2006/relationships/hyperlink" Target="https://jcsm.aasm.org/doi/full/10.5664/jcsm.9034#b1" TargetMode="External"/><Relationship Id="rId7" Type="http://schemas.openxmlformats.org/officeDocument/2006/relationships/hyperlink" Target="https://jcsm.aasm.org/doi/full/10.5664/jcsm.9034#b5"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jcsm.aasm.org/doi/full/10.5664/jcsm.9034#b4" TargetMode="External"/><Relationship Id="rId5" Type="http://schemas.openxmlformats.org/officeDocument/2006/relationships/hyperlink" Target="https://jcsm.aasm.org/doi/full/10.5664/jcsm.9034#b3" TargetMode="External"/><Relationship Id="rId4" Type="http://schemas.openxmlformats.org/officeDocument/2006/relationships/hyperlink" Target="https://jcsm.aasm.org/doi/full/10.5664/jcsm.9034#b2" TargetMode="External"/><Relationship Id="rId9" Type="http://schemas.openxmlformats.org/officeDocument/2006/relationships/hyperlink" Target="https://jcsm.aasm.org/doi/full/10.5664/jcsm.9034#b7"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a:t>
            </a:fld>
            <a:endParaRPr lang="en-US"/>
          </a:p>
        </p:txBody>
      </p:sp>
    </p:spTree>
    <p:extLst>
      <p:ext uri="{BB962C8B-B14F-4D97-AF65-F5344CB8AC3E}">
        <p14:creationId xmlns:p14="http://schemas.microsoft.com/office/powerpoint/2010/main" val="1365788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Edmonton Obesity Staging System (EOSS) is a five-stage system of obesity classification that considers the metabolic, physical, and psychological parameters in order to determine the optimal obesity treatment [1]. EOSS has been reported to be a better predictor of mortality than BMI or metabolic syndrome.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EOSS suggests that only patients in the more severe stages should be recommended weight loss as the health benefits of weight loss in the lower stages of EOSS are unclear [6, 7].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healthy” patients who possess high insulin sensitivity may be more prone to weight gain and have more difficulty losing weight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Additional factors including psychological disturbances [8] such as depression [9] or anxiety disorders [10] may influence weight loss in obese populations through either medication use or emotional overeating which are commonly associated with these conditions [11, 12]. Similarly, physical limitations or chronic pain that may limit the individual from being able to exercise [13, 14] may also hinder the weight management success in these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Patients in higher EOSS stages required longer treatment times to achieve similar weight outcomes as those in lower EOSS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10</a:t>
            </a:fld>
            <a:endParaRPr lang="en-US"/>
          </a:p>
        </p:txBody>
      </p:sp>
    </p:spTree>
    <p:extLst>
      <p:ext uri="{BB962C8B-B14F-4D97-AF65-F5344CB8AC3E}">
        <p14:creationId xmlns:p14="http://schemas.microsoft.com/office/powerpoint/2010/main" val="946835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chemeClr val="tx1"/>
                </a:solidFill>
              </a:rPr>
              <a:t>Stage 1 </a:t>
            </a:r>
          </a:p>
          <a:p>
            <a:pPr lvl="0"/>
            <a:r>
              <a:rPr lang="en-US" dirty="0">
                <a:solidFill>
                  <a:schemeClr val="tx1"/>
                </a:solidFill>
              </a:rPr>
              <a:t>Patient has obesity-related SUBCLINICAL risk factors</a:t>
            </a:r>
          </a:p>
          <a:p>
            <a:pPr lvl="0"/>
            <a:r>
              <a:rPr lang="en-US" dirty="0">
                <a:solidFill>
                  <a:schemeClr val="tx1"/>
                </a:solidFill>
              </a:rPr>
              <a:t>(borderline hypertension, impaired fasting glucose, elevated liver enzymes, etc.)</a:t>
            </a:r>
          </a:p>
          <a:p>
            <a:pPr lvl="0"/>
            <a:r>
              <a:rPr lang="en-US" dirty="0">
                <a:solidFill>
                  <a:schemeClr val="tx1"/>
                </a:solidFill>
              </a:rPr>
              <a:t>- OR-</a:t>
            </a:r>
          </a:p>
          <a:p>
            <a:pPr lvl="0"/>
            <a:r>
              <a:rPr lang="en-US" dirty="0">
                <a:solidFill>
                  <a:schemeClr val="tx1"/>
                </a:solidFill>
              </a:rPr>
              <a:t>• MILD physical symptoms - patient currently not</a:t>
            </a:r>
          </a:p>
          <a:p>
            <a:pPr lvl="0"/>
            <a:r>
              <a:rPr lang="en-US" dirty="0">
                <a:solidFill>
                  <a:schemeClr val="tx1"/>
                </a:solidFill>
              </a:rPr>
              <a:t>requiring medical treatment for comorbidities</a:t>
            </a:r>
          </a:p>
          <a:p>
            <a:pPr lvl="0"/>
            <a:r>
              <a:rPr lang="en-US" dirty="0">
                <a:solidFill>
                  <a:schemeClr val="tx1"/>
                </a:solidFill>
              </a:rPr>
              <a:t>(dyspnea on moderate exertion, occasional aches/pains, fatigue, etc.) - OR -</a:t>
            </a:r>
          </a:p>
          <a:p>
            <a:pPr lvl="0"/>
            <a:r>
              <a:rPr lang="en-US" dirty="0">
                <a:solidFill>
                  <a:schemeClr val="tx1"/>
                </a:solidFill>
              </a:rPr>
              <a:t>• MILD obesity-related psychological symptoms</a:t>
            </a:r>
          </a:p>
          <a:p>
            <a:pPr lvl="0"/>
            <a:r>
              <a:rPr lang="en-US" dirty="0">
                <a:solidFill>
                  <a:schemeClr val="tx1"/>
                </a:solidFill>
              </a:rPr>
              <a:t>and/or mild impairment of well-being</a:t>
            </a:r>
          </a:p>
          <a:p>
            <a:pPr lvl="0"/>
            <a:r>
              <a:rPr lang="en-US" dirty="0">
                <a:solidFill>
                  <a:schemeClr val="tx1"/>
                </a:solidFill>
              </a:rPr>
              <a:t>(quality of life not impacted)</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11</a:t>
            </a:fld>
            <a:endParaRPr lang="en-US"/>
          </a:p>
        </p:txBody>
      </p:sp>
    </p:spTree>
    <p:extLst>
      <p:ext uri="{BB962C8B-B14F-4D97-AF65-F5344CB8AC3E}">
        <p14:creationId xmlns:p14="http://schemas.microsoft.com/office/powerpoint/2010/main" val="2295353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Sleep Restriction Therapy:  </a:t>
            </a:r>
            <a:r>
              <a:rPr lang="en-CA" sz="1800" dirty="0">
                <a:effectLst/>
                <a:latin typeface="Calibri" panose="020F0502020204030204" pitchFamily="34" charset="0"/>
                <a:ea typeface="Calibri" panose="020F0502020204030204" pitchFamily="34" charset="0"/>
                <a:cs typeface="Times New Roman" panose="02020603050405020304" pitchFamily="18" charset="0"/>
              </a:rPr>
              <a:t>A method designed to enhance sleep drive and consolidate sleep by limiting time in bed equal to the patient’s sleep duration, typically estimated from daily diaries.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Time in bed is initially limited to the average sleep duration, and subsequently increased or decreased based on sleep efficiency thresholds, until sufficient sleep duration and overall sleep satisfaction is achieved.  SRT is contraindicated for people who suffer from seizures or mood disorders due to the negative effects the temporary sleep deprivation has on these conditions.  </a:t>
            </a:r>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D76AF0-E37F-4E45-A9B9-B11E42161A5C}" type="slidenum">
              <a:rPr lang="en-US" smtClean="0"/>
              <a:t>12</a:t>
            </a:fld>
            <a:endParaRPr lang="en-US"/>
          </a:p>
        </p:txBody>
      </p:sp>
    </p:spTree>
    <p:extLst>
      <p:ext uri="{BB962C8B-B14F-4D97-AF65-F5344CB8AC3E}">
        <p14:creationId xmlns:p14="http://schemas.microsoft.com/office/powerpoint/2010/main" val="2128123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2800" b="0" i="0" dirty="0">
                <a:solidFill>
                  <a:srgbClr val="000000"/>
                </a:solidFill>
                <a:effectLst/>
                <a:latin typeface="Lato" panose="020F0502020204030203" pitchFamily="34" charset="0"/>
              </a:rPr>
              <a:t>The conclusions and recommendations regarding pharmacotherapy must be considered within the context of specific treatment goals, comorbidities, prior treatment responses, availability, safety, patient preference and cost considerations. Despite the clearly favorable benefit to risk ratio of CBT-I, not all patients with an insomnia disorder can and will derive benefit from this treatment alone. This failure may result from inability to access such treatment (due to availability, cost restraints, etc.), inability or unwillingness to participate in the therapy, or treatment non-responsiveness. Thus, pharmacotherapy, alone or in combination with CBT-I</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9D76AF0-E37F-4E45-A9B9-B11E42161A5C}" type="slidenum">
              <a:rPr lang="en-US" smtClean="0"/>
              <a:t>13</a:t>
            </a:fld>
            <a:endParaRPr lang="en-US"/>
          </a:p>
        </p:txBody>
      </p:sp>
    </p:spTree>
    <p:extLst>
      <p:ext uri="{BB962C8B-B14F-4D97-AF65-F5344CB8AC3E}">
        <p14:creationId xmlns:p14="http://schemas.microsoft.com/office/powerpoint/2010/main" val="3272562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chemeClr val="tx1"/>
                </a:solidFill>
              </a:rPr>
              <a:t>Many factors to consider such as quality, timing, and duration.  </a:t>
            </a:r>
          </a:p>
          <a:p>
            <a:pPr lvl="0"/>
            <a:r>
              <a:rPr lang="en-US" dirty="0">
                <a:solidFill>
                  <a:schemeClr val="tx1"/>
                </a:solidFill>
              </a:rPr>
              <a:t>Individual variability is somewhat high due to bio psychophysiological factors such as age, gender, culture, ethnicity, social structure, demographic, geography, etc.</a:t>
            </a:r>
          </a:p>
          <a:p>
            <a:pPr lvl="0"/>
            <a:r>
              <a:rPr lang="en-US" dirty="0">
                <a:solidFill>
                  <a:schemeClr val="tx1"/>
                </a:solidFill>
              </a:rPr>
              <a:t>Duration is influenced the most by all these factors. </a:t>
            </a:r>
          </a:p>
          <a:p>
            <a:pPr lvl="0"/>
            <a:r>
              <a:rPr lang="en-US" dirty="0">
                <a:solidFill>
                  <a:schemeClr val="tx1"/>
                </a:solidFill>
              </a:rPr>
              <a:t>This resulted in the 2015 AASM consensus for sleep amount necessary to support optimal health in adults as 7 – 9 hours.  The consensus has not changed since then.</a:t>
            </a:r>
          </a:p>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14</a:t>
            </a:fld>
            <a:endParaRPr lang="en-US"/>
          </a:p>
        </p:txBody>
      </p:sp>
    </p:spTree>
    <p:extLst>
      <p:ext uri="{BB962C8B-B14F-4D97-AF65-F5344CB8AC3E}">
        <p14:creationId xmlns:p14="http://schemas.microsoft.com/office/powerpoint/2010/main" val="1264069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Beta:</a:t>
            </a:r>
            <a:r>
              <a:rPr lang="en-US" dirty="0"/>
              <a:t> It is associated with a heightened state of alertness, logic and critical reasoning, but can also translate into stress, anxiety, fear and restlessness.</a:t>
            </a:r>
          </a:p>
          <a:p>
            <a:r>
              <a:rPr lang="en-US" b="1" dirty="0"/>
              <a:t>Alpha:</a:t>
            </a:r>
            <a:r>
              <a:rPr lang="en-US" dirty="0"/>
              <a:t> It is the optimal time to program the mind for success and it also heightens your imagination, </a:t>
            </a:r>
            <a:r>
              <a:rPr lang="en-US" dirty="0" err="1"/>
              <a:t>visualisation</a:t>
            </a:r>
            <a:r>
              <a:rPr lang="en-US" dirty="0"/>
              <a:t> memory, learning and concentration. It is the gateway to your subconscious mind, and the voice of your intuition, which becomes clearer and more profound the closer you get to 7.5Hz.</a:t>
            </a:r>
          </a:p>
          <a:p>
            <a:r>
              <a:rPr lang="en-US" b="1" dirty="0"/>
              <a:t>Theta</a:t>
            </a:r>
            <a:r>
              <a:rPr lang="en-US" dirty="0"/>
              <a:t> It is the realm of your subconsciousness.</a:t>
            </a:r>
          </a:p>
          <a:p>
            <a:r>
              <a:rPr lang="en-US" b="1" dirty="0"/>
              <a:t>Alpha-theta border</a:t>
            </a:r>
            <a:r>
              <a:rPr lang="en-US" dirty="0"/>
              <a:t>, This is the mental state in which you consciously create your reality. </a:t>
            </a:r>
          </a:p>
          <a:p>
            <a:r>
              <a:rPr lang="en-US" b="1" dirty="0"/>
              <a:t>Delta</a:t>
            </a:r>
            <a:r>
              <a:rPr lang="en-US" dirty="0"/>
              <a:t> It is the slowest of the frequencies. It is the realm of your unconscious mind, and the gateway to the universal mind and collective unconscious, where information is otherwise unavailable at the conscious level. This level (Delta) of deep sleep is important for the healing process as it is linked with deep healing and regeneration.</a:t>
            </a:r>
          </a:p>
          <a:p>
            <a:r>
              <a:rPr lang="en-US" b="1" dirty="0"/>
              <a:t>Gamma waves T</a:t>
            </a:r>
            <a:r>
              <a:rPr lang="en-US" dirty="0"/>
              <a:t>he fastest frequency at above 40 Hz. Little is known yet about this state of mind.  Dr Joe </a:t>
            </a:r>
            <a:r>
              <a:rPr lang="en-US" dirty="0" err="1"/>
              <a:t>Dispenza</a:t>
            </a:r>
            <a:r>
              <a:rPr lang="en-US" dirty="0"/>
              <a:t> works here.</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15</a:t>
            </a:fld>
            <a:endParaRPr lang="en-US"/>
          </a:p>
        </p:txBody>
      </p:sp>
    </p:spTree>
    <p:extLst>
      <p:ext uri="{BB962C8B-B14F-4D97-AF65-F5344CB8AC3E}">
        <p14:creationId xmlns:p14="http://schemas.microsoft.com/office/powerpoint/2010/main" val="2370216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chemeClr val="tx1"/>
                </a:solidFill>
              </a:rPr>
              <a:t>Many factors to consider such as quality, timing, and duration.  </a:t>
            </a:r>
          </a:p>
          <a:p>
            <a:pPr lvl="0"/>
            <a:r>
              <a:rPr lang="en-US" dirty="0">
                <a:solidFill>
                  <a:schemeClr val="tx1"/>
                </a:solidFill>
              </a:rPr>
              <a:t>Individual variability is somewhat high due to bio psychophysiological factors such as age, gender, culture, ethnicity, social structure, demographic, geography, etc.</a:t>
            </a:r>
          </a:p>
          <a:p>
            <a:pPr lvl="0"/>
            <a:r>
              <a:rPr lang="en-US" dirty="0">
                <a:solidFill>
                  <a:schemeClr val="tx1"/>
                </a:solidFill>
              </a:rPr>
              <a:t>Duration is influenced the most by all these factors. </a:t>
            </a:r>
          </a:p>
          <a:p>
            <a:pPr lvl="0"/>
            <a:r>
              <a:rPr lang="en-US" dirty="0">
                <a:solidFill>
                  <a:schemeClr val="tx1"/>
                </a:solidFill>
              </a:rPr>
              <a:t>This resulted in the 2015 AASM consensus for sleep amount necessary to support optimal health in adults as 7 – 9 hours.  The consensus has not changed since then.</a:t>
            </a:r>
          </a:p>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16</a:t>
            </a:fld>
            <a:endParaRPr lang="en-US"/>
          </a:p>
        </p:txBody>
      </p:sp>
    </p:spTree>
    <p:extLst>
      <p:ext uri="{BB962C8B-B14F-4D97-AF65-F5344CB8AC3E}">
        <p14:creationId xmlns:p14="http://schemas.microsoft.com/office/powerpoint/2010/main" val="86567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solidFill>
                  <a:schemeClr val="tx1"/>
                </a:solidFill>
              </a:rPr>
              <a:t>Many factors to consider such as quality, timing, and duration.  </a:t>
            </a:r>
          </a:p>
          <a:p>
            <a:pPr lvl="0"/>
            <a:r>
              <a:rPr lang="en-US" dirty="0">
                <a:solidFill>
                  <a:schemeClr val="tx1"/>
                </a:solidFill>
              </a:rPr>
              <a:t>Individual variability is somewhat high due to bio psychophysiological factors such as age, gender, culture, ethnicity, social structure, demographic, geography, etc.</a:t>
            </a:r>
          </a:p>
          <a:p>
            <a:pPr lvl="0"/>
            <a:r>
              <a:rPr lang="en-US" dirty="0">
                <a:solidFill>
                  <a:schemeClr val="tx1"/>
                </a:solidFill>
              </a:rPr>
              <a:t>Duration is influenced the most by all these factors. </a:t>
            </a:r>
          </a:p>
          <a:p>
            <a:pPr lvl="0"/>
            <a:r>
              <a:rPr lang="en-US" dirty="0">
                <a:solidFill>
                  <a:schemeClr val="tx1"/>
                </a:solidFill>
              </a:rPr>
              <a:t>This resulted in the 2015 AASM consensus for sleep amount necessary to support optimal health in adults as 7 – 9 hours.  The consensus has not changed since then.</a:t>
            </a:r>
          </a:p>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17</a:t>
            </a:fld>
            <a:endParaRPr lang="en-US"/>
          </a:p>
        </p:txBody>
      </p:sp>
    </p:spTree>
    <p:extLst>
      <p:ext uri="{BB962C8B-B14F-4D97-AF65-F5344CB8AC3E}">
        <p14:creationId xmlns:p14="http://schemas.microsoft.com/office/powerpoint/2010/main" val="994422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a:t>Defined by the American Psychological Association as a therapeutic technique in which a client imagines those situations that tend to produce anxiety or self-defeating behavior and then repeats positive coping statements or mentally rehearses more appropriate behavior.</a:t>
            </a:r>
          </a:p>
          <a:p>
            <a:pPr marL="171450" lvl="0" indent="-171450">
              <a:buFont typeface="Arial" panose="020B0604020202020204" pitchFamily="34" charset="0"/>
              <a:buChar char="•"/>
            </a:pPr>
            <a:r>
              <a:rPr lang="en-US" dirty="0"/>
              <a:t>Cognitive rehearsal is a cognitive behavioral therapy technique from the CBT interventions list that helps reduce anxiety in the patient by acting out a scenario. The mental health professional asks the patient to recall a time in their past where a dysfunctional moment occurred.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They work together to amend the patient's thought process to reflect a more positive way of thinking. This changes the patient's thought process and better equips them for the next time a similar situation arises. It can help with stressful situations and help the patient control their environment.</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By identifying cognitive distortions through imagination, the mental health professional can halt any behavioral issues before they arise again.</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18</a:t>
            </a:fld>
            <a:endParaRPr lang="en-US"/>
          </a:p>
        </p:txBody>
      </p:sp>
    </p:spTree>
    <p:extLst>
      <p:ext uri="{BB962C8B-B14F-4D97-AF65-F5344CB8AC3E}">
        <p14:creationId xmlns:p14="http://schemas.microsoft.com/office/powerpoint/2010/main" val="4003042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Free will</a:t>
            </a:r>
            <a:r>
              <a:rPr lang="en-US" b="0" i="0" dirty="0">
                <a:solidFill>
                  <a:srgbClr val="202122"/>
                </a:solidFill>
                <a:effectLst/>
                <a:latin typeface="Arial" panose="020B0604020202020204" pitchFamily="34" charset="0"/>
              </a:rPr>
              <a:t> is the notional capacity or ability to </a:t>
            </a:r>
            <a:r>
              <a:rPr lang="en-US" b="0" i="0" u="none" strike="noStrike" dirty="0">
                <a:solidFill>
                  <a:srgbClr val="3366CC"/>
                </a:solidFill>
                <a:effectLst/>
                <a:latin typeface="Arial" panose="020B0604020202020204" pitchFamily="34" charset="0"/>
                <a:hlinkClick r:id="rId3" tooltip="Choice"/>
              </a:rPr>
              <a:t>choose</a:t>
            </a:r>
            <a:r>
              <a:rPr lang="en-US" b="0" i="0" dirty="0">
                <a:solidFill>
                  <a:srgbClr val="202122"/>
                </a:solidFill>
                <a:effectLst/>
                <a:latin typeface="Arial" panose="020B0604020202020204" pitchFamily="34" charset="0"/>
              </a:rPr>
              <a:t> between different possible courses of </a:t>
            </a:r>
            <a:r>
              <a:rPr lang="en-US" b="0" i="0" u="none" strike="noStrike" dirty="0">
                <a:solidFill>
                  <a:srgbClr val="3366CC"/>
                </a:solidFill>
                <a:effectLst/>
                <a:latin typeface="Arial" panose="020B0604020202020204" pitchFamily="34" charset="0"/>
                <a:hlinkClick r:id="rId4" tooltip="Action (philosophy)"/>
              </a:rPr>
              <a:t>action</a:t>
            </a:r>
            <a:r>
              <a:rPr lang="en-US" b="0" i="0" dirty="0">
                <a:solidFill>
                  <a:srgbClr val="202122"/>
                </a:solidFill>
                <a:effectLst/>
                <a:latin typeface="Arial" panose="020B0604020202020204" pitchFamily="34" charset="0"/>
              </a:rPr>
              <a:t> unimpeded</a:t>
            </a:r>
            <a:endParaRPr lang="en-US" dirty="0"/>
          </a:p>
        </p:txBody>
      </p:sp>
      <p:sp>
        <p:nvSpPr>
          <p:cNvPr id="4" name="Slide Number Placeholder 3"/>
          <p:cNvSpPr>
            <a:spLocks noGrp="1"/>
          </p:cNvSpPr>
          <p:nvPr>
            <p:ph type="sldNum" sz="quarter" idx="5"/>
          </p:nvPr>
        </p:nvSpPr>
        <p:spPr/>
        <p:txBody>
          <a:bodyPr/>
          <a:lstStyle/>
          <a:p>
            <a:fld id="{29D76AF0-E37F-4E45-A9B9-B11E42161A5C}" type="slidenum">
              <a:rPr lang="en-US" smtClean="0"/>
              <a:t>19</a:t>
            </a:fld>
            <a:endParaRPr lang="en-US"/>
          </a:p>
        </p:txBody>
      </p:sp>
    </p:spTree>
    <p:extLst>
      <p:ext uri="{BB962C8B-B14F-4D97-AF65-F5344CB8AC3E}">
        <p14:creationId xmlns:p14="http://schemas.microsoft.com/office/powerpoint/2010/main" val="3282547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touches on my previous presentation with more of a focus on Insomnia from a Hypnotherapy point of view.</a:t>
            </a:r>
          </a:p>
          <a:p>
            <a:r>
              <a:rPr lang="en-US" dirty="0"/>
              <a:t>That includes Mindset, brain function, cross over of  need and tools between Insomnia and Hypnotherapy.</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2</a:t>
            </a:fld>
            <a:endParaRPr lang="en-US"/>
          </a:p>
        </p:txBody>
      </p:sp>
    </p:spTree>
    <p:extLst>
      <p:ext uri="{BB962C8B-B14F-4D97-AF65-F5344CB8AC3E}">
        <p14:creationId xmlns:p14="http://schemas.microsoft.com/office/powerpoint/2010/main" val="1971974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Hypnotherapy has been gaining recognition as an alternative treatment for excess weight problems. This qualitative study aims to explore individuals’ experiences of losing weight through hypnotherapy and their perceived barriers and facilitators for healthy lifestyle changes. Semi structured interviews were conducted with 15 participants (11 women and 4 men; mean age of 23 years) who recorded having lost ≥5% weight after undergoing 3 hypnotherapy sessions previously at a public university in Terengganu, Malaysia. Each interview was audiotaped, transcribed, and analyzed using thematic analysis. The themes that emerged were the usefulness of hypnotherapy, barriers, and facilitators of healthy lifestyle changes. All participants contended that hypnotherapy played a role in their weight-loss journey through increased mindful eating and enhanced motivation to make lifestyle modifications. Barriers to healthy lifestyle changes included high costs of healthy foods and lack of support for healthy food sources in social and family settings. Hypnotherapy is essential as an adjunct tool in assisting weight loss. However, additional efforts are needed to improve support in the weight management journey.</a:t>
            </a:r>
            <a:endParaRPr lang="en-US" sz="1200" b="0" i="1" dirty="0">
              <a:solidFill>
                <a:schemeClr val="accent1">
                  <a:lumMod val="75000"/>
                </a:schemeClr>
              </a:solidFill>
              <a:effectLst/>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20</a:t>
            </a:fld>
            <a:endParaRPr lang="en-US"/>
          </a:p>
        </p:txBody>
      </p:sp>
    </p:spTree>
    <p:extLst>
      <p:ext uri="{BB962C8B-B14F-4D97-AF65-F5344CB8AC3E}">
        <p14:creationId xmlns:p14="http://schemas.microsoft.com/office/powerpoint/2010/main" val="3697633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Open Sans" panose="020B0606030504020204" pitchFamily="34" charset="0"/>
              </a:rPr>
              <a:t>Hypnotherapy has been gaining recognition as an alternative treatment for excess weight problems. This qualitative study aims to explore individuals’ experiences of losing weight through hypnotherapy and their perceived barriers and facilitators for healthy lifestyle changes. Semi structured interviews were conducted with 15 participants (11 women and 4 men; mean age of 23 years) who recorded having lost ≥5% weight after undergoing 3 hypnotherapy sessions previously at a public university in Terengganu, Malaysia. Each interview was audiotaped, transcribed, and analyzed using thematic analysis. The themes that emerged were the usefulness of hypnotherapy, barriers, and facilitators of healthy lifestyle changes. All participants contended that hypnotherapy played a role in their weight-loss journey through increased mindful eating and enhanced motivation to make lifestyle modifications. Barriers to healthy lifestyle changes included high costs of healthy foods and lack of support for healthy food sources in social and family settings. Hypnotherapy is essential as an adjunct tool in assisting weight loss. However, additional efforts are needed to improve support in the weight management journey.</a:t>
            </a:r>
            <a:endParaRPr lang="en-US" sz="1200" b="0" i="1" dirty="0">
              <a:solidFill>
                <a:schemeClr val="accent1">
                  <a:lumMod val="75000"/>
                </a:schemeClr>
              </a:solidFill>
              <a:effectLst/>
              <a:latin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21</a:t>
            </a:fld>
            <a:endParaRPr lang="en-US"/>
          </a:p>
        </p:txBody>
      </p:sp>
    </p:spTree>
    <p:extLst>
      <p:ext uri="{BB962C8B-B14F-4D97-AF65-F5344CB8AC3E}">
        <p14:creationId xmlns:p14="http://schemas.microsoft.com/office/powerpoint/2010/main" val="173467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Obesity and overweight problems are serious global health issues today and despite many efforts, the prevalence has continued to rise for decades.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Interestingly,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tooltip="Learn more about hypnotherapy from ScienceDirect's AI-generated Topic Pages"/>
              </a:rPr>
              <a:t>hypnotherapy</a:t>
            </a:r>
            <a:r>
              <a:rPr lang="en-CA" sz="1800" dirty="0">
                <a:effectLst/>
                <a:latin typeface="Calibri" panose="020F0502020204030204" pitchFamily="34" charset="0"/>
                <a:ea typeface="Calibri" panose="020F0502020204030204" pitchFamily="34" charset="0"/>
                <a:cs typeface="Times New Roman" panose="02020603050405020304" pitchFamily="18" charset="0"/>
              </a:rPr>
              <a:t> has been gaining recognition as an effective </a:t>
            </a:r>
            <a:r>
              <a:rPr lang="en-CA"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tooltip="Learn more about treatment from ScienceDirect's AI-generated Topic Pages"/>
              </a:rPr>
              <a:t>treatment</a:t>
            </a:r>
            <a:r>
              <a:rPr lang="en-CA" sz="1800" dirty="0">
                <a:effectLst/>
                <a:latin typeface="Calibri" panose="020F0502020204030204" pitchFamily="34" charset="0"/>
                <a:ea typeface="Calibri" panose="020F0502020204030204" pitchFamily="34" charset="0"/>
                <a:cs typeface="Times New Roman" panose="02020603050405020304" pitchFamily="18" charset="0"/>
              </a:rPr>
              <a:t> for obesity and overweight problems.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Most studies incorporated lifestyle changes, such as changes of dietary habit and behavioral recommendations in the hypnotic procedure.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Their results suggested that the use of hypnotherapy not only promoted weight reduction during the treatment period but also after treatment cessation, and in some cases, one to ten kilograms were lost during follow-up periods. In addition, one study even showed increased physical activity among the </a:t>
            </a:r>
            <a:r>
              <a:rPr lang="en-US" dirty="0" err="1"/>
              <a:t>hypnotised</a:t>
            </a:r>
            <a:r>
              <a:rPr lang="en-US" dirty="0"/>
              <a:t> individuals. This use of hypnotherapy also improved respondents’ eating behavior and quality of life. However, a definitive conclusion could not be drawn due to several methodological flaws and the limited number of published studies in this area. Therefore, further well-designed studies are needed to substantiate the effectiveness of hypnotherapy for this modern-day health problem.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suggest that further well-designed trials of a similar nature, but including gender balanced populations, are needed to conclusively demonstrate the</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22</a:t>
            </a:fld>
            <a:endParaRPr lang="en-US"/>
          </a:p>
        </p:txBody>
      </p:sp>
    </p:spTree>
    <p:extLst>
      <p:ext uri="{BB962C8B-B14F-4D97-AF65-F5344CB8AC3E}">
        <p14:creationId xmlns:p14="http://schemas.microsoft.com/office/powerpoint/2010/main" val="1884779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The sleep health of the HCW has taken on some much needed attention in the aftermath of the Covid-19 Pandemic.  One of the few silver linings, if you will.  Attention needs to be drawn to the culture around sleep, sleep shifts and support for sleep disturbances prior to development into a disorder.  Taking a proactive approach with the mind body connection, the interplay of diet, exercise, and rest in overall impact on QoL and sleep.  Finally, awareness and sensitivity needs to be elevated to the importance of sleep on quality of work, overall health and safety so that the HCW can confidently complete their patient care to optimal levels and seek help with confidence when care is required for them.</a:t>
            </a:r>
          </a:p>
          <a:p>
            <a:pPr>
              <a:lnSpc>
                <a:spcPct val="107000"/>
              </a:lnSpc>
              <a:spcAft>
                <a:spcPts val="80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Care centers need to consider their abilities to allow for adequate sleep time between shifts, offer decompression techniques in relation to work stress and trauma, offer sleep education, and hire adequate staff to allow scheduling of shift work within care centers that lessens the impact on it’s workers.   </a:t>
            </a:r>
          </a:p>
          <a:p>
            <a:endParaRPr lang="en-US" dirty="0"/>
          </a:p>
        </p:txBody>
      </p:sp>
      <p:sp>
        <p:nvSpPr>
          <p:cNvPr id="4" name="Slide Number Placeholder 3"/>
          <p:cNvSpPr>
            <a:spLocks noGrp="1"/>
          </p:cNvSpPr>
          <p:nvPr>
            <p:ph type="sldNum" sz="quarter" idx="5"/>
          </p:nvPr>
        </p:nvSpPr>
        <p:spPr/>
        <p:txBody>
          <a:bodyPr/>
          <a:lstStyle/>
          <a:p>
            <a:fld id="{29D76AF0-E37F-4E45-A9B9-B11E42161A5C}" type="slidenum">
              <a:rPr lang="en-US" smtClean="0"/>
              <a:t>23</a:t>
            </a:fld>
            <a:endParaRPr lang="en-US"/>
          </a:p>
        </p:txBody>
      </p:sp>
    </p:spTree>
    <p:extLst>
      <p:ext uri="{BB962C8B-B14F-4D97-AF65-F5344CB8AC3E}">
        <p14:creationId xmlns:p14="http://schemas.microsoft.com/office/powerpoint/2010/main" val="4267768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r>
              <a:rPr lang="en-US" b="0" i="0" dirty="0">
                <a:solidFill>
                  <a:srgbClr val="50586B"/>
                </a:solidFill>
                <a:effectLst/>
                <a:latin typeface="Open Sans" panose="020B0606030504020204" pitchFamily="34" charset="0"/>
              </a:rPr>
              <a:t>Obesity Canada The</a:t>
            </a:r>
            <a:r>
              <a:rPr lang="en-US" b="0" i="1" dirty="0">
                <a:solidFill>
                  <a:srgbClr val="50586B"/>
                </a:solidFill>
                <a:effectLst/>
                <a:latin typeface="Open Sans" panose="020B0606030504020204" pitchFamily="34" charset="0"/>
              </a:rPr>
              <a:t> Canadian Adult Obesity Clinical Practice Guidelines</a:t>
            </a:r>
            <a:r>
              <a:rPr lang="en-US" b="0" i="0" dirty="0">
                <a:solidFill>
                  <a:srgbClr val="50586B"/>
                </a:solidFill>
                <a:effectLst/>
                <a:latin typeface="Open Sans" panose="020B0606030504020204" pitchFamily="34" charset="0"/>
              </a:rPr>
              <a:t> (CPGs) provide a much-needed evidence- and experience-based, patient-centered framework for healthcare professionals, patients and policy makers. They represent the first comprehensive update in Canadian obesity guidelines since 2007, and perhaps the most extensive review of published evidence yet conducted in obesity worldwide. </a:t>
            </a:r>
          </a:p>
          <a:p>
            <a:pPr algn="l"/>
            <a:endParaRPr lang="en-US" b="0" i="0" dirty="0">
              <a:solidFill>
                <a:srgbClr val="50586B"/>
              </a:solidFill>
              <a:effectLst/>
              <a:latin typeface="Open Sans" panose="020B0606030504020204" pitchFamily="34" charset="0"/>
            </a:endParaRPr>
          </a:p>
          <a:p>
            <a:pPr marL="171450" indent="-171450" algn="l">
              <a:buFont typeface="Arial" panose="020B0604020202020204" pitchFamily="34" charset="0"/>
              <a:buChar char="•"/>
            </a:pPr>
            <a:r>
              <a:rPr lang="en-US" b="0" i="0" dirty="0">
                <a:solidFill>
                  <a:srgbClr val="50586B"/>
                </a:solidFill>
                <a:effectLst/>
                <a:latin typeface="Open Sans" panose="020B0606030504020204" pitchFamily="34" charset="0"/>
              </a:rPr>
              <a:t>Developed by Obesity Canada and the Canadian Association of Bariatric Physicians and Surgeons, the new CPGs were authored by more than 60 Canadian health professionals, researchers and individuals living with obesity. Together, they assessed well over 550,000 published peer-reviewed articles and built consensus on a wide range of clinical and scientific issues to identify 80 key recommendations.</a:t>
            </a:r>
          </a:p>
          <a:p>
            <a:pPr marL="45720" indent="0">
              <a:spcAft>
                <a:spcPts val="800"/>
              </a:spcAft>
              <a:buNone/>
            </a:pPr>
            <a:endParaRPr lang="en-CA" dirty="0"/>
          </a:p>
          <a:p>
            <a:pPr marL="217170" indent="-171450">
              <a:spcAft>
                <a:spcPts val="800"/>
              </a:spcAft>
              <a:buFont typeface="Arial" panose="020B0604020202020204" pitchFamily="34" charset="0"/>
              <a:buChar char="•"/>
            </a:pPr>
            <a:r>
              <a:rPr lang="en-US" b="0" i="0" dirty="0">
                <a:solidFill>
                  <a:srgbClr val="50586B"/>
                </a:solidFill>
                <a:effectLst/>
                <a:latin typeface="Open Sans" panose="020B0606030504020204" pitchFamily="34" charset="0"/>
              </a:rPr>
              <a:t>Obesity is characterized by excess or abnormal body fat that can impair your health. Many organizations including Obesity Canada, the</a:t>
            </a:r>
            <a:r>
              <a:rPr lang="en-US" b="0" i="0" u="none" strike="noStrike" dirty="0">
                <a:effectLst/>
                <a:latin typeface="Open Sans" panose="020B0606030504020204" pitchFamily="34" charset="0"/>
                <a:hlinkClick r:id="rId3"/>
              </a:rPr>
              <a:t> Canadian Medical Association</a:t>
            </a:r>
            <a:r>
              <a:rPr lang="en-US" b="0" i="0" dirty="0">
                <a:solidFill>
                  <a:srgbClr val="50586B"/>
                </a:solidFill>
                <a:effectLst/>
                <a:latin typeface="Open Sans" panose="020B0606030504020204" pitchFamily="34" charset="0"/>
              </a:rPr>
              <a:t>, the </a:t>
            </a:r>
            <a:r>
              <a:rPr lang="en-US" b="0" i="0" u="none" strike="noStrike" dirty="0">
                <a:effectLst/>
                <a:latin typeface="Open Sans" panose="020B0606030504020204" pitchFamily="34" charset="0"/>
                <a:hlinkClick r:id="rId4"/>
              </a:rPr>
              <a:t>American Medical Association</a:t>
            </a:r>
            <a:r>
              <a:rPr lang="en-US" b="0" i="0" dirty="0">
                <a:solidFill>
                  <a:srgbClr val="50586B"/>
                </a:solidFill>
                <a:effectLst/>
                <a:latin typeface="Open Sans" panose="020B0606030504020204" pitchFamily="34" charset="0"/>
              </a:rPr>
              <a:t>, and the </a:t>
            </a:r>
            <a:r>
              <a:rPr lang="en-US" b="0" i="0" u="none" strike="noStrike" dirty="0">
                <a:effectLst/>
                <a:latin typeface="Open Sans" panose="020B0606030504020204" pitchFamily="34" charset="0"/>
                <a:hlinkClick r:id="rId5"/>
              </a:rPr>
              <a:t>World Health Organization</a:t>
            </a:r>
            <a:r>
              <a:rPr lang="en-US" b="0" i="0" dirty="0">
                <a:solidFill>
                  <a:srgbClr val="50586B"/>
                </a:solidFill>
                <a:effectLst/>
                <a:latin typeface="Open Sans" panose="020B0606030504020204" pitchFamily="34" charset="0"/>
              </a:rPr>
              <a:t> consider obesity to be a chronic disease. </a:t>
            </a:r>
            <a:r>
              <a:rPr lang="en-US" b="0" i="0" u="none" strike="noStrike" dirty="0">
                <a:effectLst/>
                <a:latin typeface="Open Sans" panose="020B0606030504020204" pitchFamily="34" charset="0"/>
                <a:hlinkClick r:id="rId4"/>
              </a:rPr>
              <a:t>Italy</a:t>
            </a:r>
            <a:r>
              <a:rPr lang="en-US" b="0" i="0" dirty="0">
                <a:solidFill>
                  <a:srgbClr val="50586B"/>
                </a:solidFill>
                <a:effectLst/>
                <a:latin typeface="Open Sans" panose="020B0606030504020204" pitchFamily="34" charset="0"/>
              </a:rPr>
              <a:t> also recognizes obesity as a chronic disease.</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3</a:t>
            </a:fld>
            <a:endParaRPr lang="en-US"/>
          </a:p>
        </p:txBody>
      </p:sp>
    </p:spTree>
    <p:extLst>
      <p:ext uri="{BB962C8B-B14F-4D97-AF65-F5344CB8AC3E}">
        <p14:creationId xmlns:p14="http://schemas.microsoft.com/office/powerpoint/2010/main" val="3065261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1" i="0" dirty="0">
                <a:solidFill>
                  <a:srgbClr val="3C4245"/>
                </a:solidFill>
                <a:effectLst/>
                <a:latin typeface="Arial" panose="020B0604020202020204" pitchFamily="34" charset="0"/>
              </a:rPr>
              <a:t>Worldwide obesity has nearly tripled since 1975.</a:t>
            </a:r>
          </a:p>
          <a:p>
            <a:pPr algn="l">
              <a:buFont typeface="Arial" panose="020B0604020202020204" pitchFamily="34" charset="0"/>
              <a:buChar char="•"/>
            </a:pPr>
            <a:r>
              <a:rPr lang="en-US" b="1" i="0" dirty="0">
                <a:solidFill>
                  <a:srgbClr val="3C4245"/>
                </a:solidFill>
                <a:effectLst/>
                <a:latin typeface="Arial" panose="020B0604020202020204" pitchFamily="34" charset="0"/>
              </a:rPr>
              <a:t>In 2016, more than 1.9 billion adults, 18 years and older, were overweight. Of these over 650 million were obese.</a:t>
            </a:r>
          </a:p>
          <a:p>
            <a:pPr algn="l">
              <a:buFont typeface="Arial" panose="020B0604020202020204" pitchFamily="34" charset="0"/>
              <a:buChar char="•"/>
            </a:pPr>
            <a:r>
              <a:rPr lang="en-US" b="1" i="0" dirty="0">
                <a:solidFill>
                  <a:srgbClr val="3C4245"/>
                </a:solidFill>
                <a:effectLst/>
                <a:latin typeface="Arial" panose="020B0604020202020204" pitchFamily="34" charset="0"/>
              </a:rPr>
              <a:t>39% of adults aged 18 years and over were overweight in 2016, and 13% were obese.</a:t>
            </a:r>
          </a:p>
          <a:p>
            <a:pPr algn="l">
              <a:buFont typeface="Arial" panose="020B0604020202020204" pitchFamily="34" charset="0"/>
              <a:buChar char="•"/>
            </a:pPr>
            <a:r>
              <a:rPr lang="en-US" b="1" i="0" dirty="0">
                <a:solidFill>
                  <a:srgbClr val="3C4245"/>
                </a:solidFill>
                <a:effectLst/>
                <a:latin typeface="Arial" panose="020B0604020202020204" pitchFamily="34" charset="0"/>
              </a:rPr>
              <a:t>Most of the world's population live in countries where overweight and obesity kills more people than underweight.</a:t>
            </a:r>
          </a:p>
          <a:p>
            <a:pPr algn="l">
              <a:buFont typeface="Arial" panose="020B0604020202020204" pitchFamily="34" charset="0"/>
              <a:buChar char="•"/>
            </a:pPr>
            <a:r>
              <a:rPr lang="en-US" b="1" i="0" dirty="0">
                <a:solidFill>
                  <a:srgbClr val="3C4245"/>
                </a:solidFill>
                <a:effectLst/>
                <a:latin typeface="Arial" panose="020B0604020202020204" pitchFamily="34" charset="0"/>
              </a:rPr>
              <a:t>39 million children under the age of 5 were overweight or obese in 2020.</a:t>
            </a:r>
          </a:p>
          <a:p>
            <a:pPr algn="l">
              <a:buFont typeface="Arial" panose="020B0604020202020204" pitchFamily="34" charset="0"/>
              <a:buChar char="•"/>
            </a:pPr>
            <a:r>
              <a:rPr lang="en-US" b="1" i="0" dirty="0">
                <a:solidFill>
                  <a:srgbClr val="3C4245"/>
                </a:solidFill>
                <a:effectLst/>
                <a:latin typeface="Arial" panose="020B0604020202020204" pitchFamily="34" charset="0"/>
              </a:rPr>
              <a:t>Over 340 million children and adolescents aged 5-19 were overweight or obese in 2016.</a:t>
            </a:r>
          </a:p>
          <a:p>
            <a:pPr algn="l">
              <a:buFont typeface="Arial" panose="020B0604020202020204" pitchFamily="34" charset="0"/>
              <a:buChar char="•"/>
            </a:pPr>
            <a:r>
              <a:rPr lang="en-US" b="1" i="0" dirty="0">
                <a:solidFill>
                  <a:srgbClr val="3C4245"/>
                </a:solidFill>
                <a:effectLst/>
                <a:latin typeface="Arial" panose="020B0604020202020204" pitchFamily="34" charset="0"/>
              </a:rPr>
              <a:t>Obesity is preventable.</a:t>
            </a:r>
          </a:p>
        </p:txBody>
      </p:sp>
      <p:sp>
        <p:nvSpPr>
          <p:cNvPr id="4" name="Slide Number Placeholder 3"/>
          <p:cNvSpPr>
            <a:spLocks noGrp="1"/>
          </p:cNvSpPr>
          <p:nvPr>
            <p:ph type="sldNum" sz="quarter" idx="5"/>
          </p:nvPr>
        </p:nvSpPr>
        <p:spPr/>
        <p:txBody>
          <a:bodyPr/>
          <a:lstStyle/>
          <a:p>
            <a:fld id="{29D76AF0-E37F-4E45-A9B9-B11E42161A5C}" type="slidenum">
              <a:rPr lang="en-US" smtClean="0"/>
              <a:t>4</a:t>
            </a:fld>
            <a:endParaRPr lang="en-US"/>
          </a:p>
        </p:txBody>
      </p:sp>
    </p:spTree>
    <p:extLst>
      <p:ext uri="{BB962C8B-B14F-4D97-AF65-F5344CB8AC3E}">
        <p14:creationId xmlns:p14="http://schemas.microsoft.com/office/powerpoint/2010/main" val="4077232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5</a:t>
            </a:fld>
            <a:endParaRPr lang="en-US"/>
          </a:p>
        </p:txBody>
      </p:sp>
    </p:spTree>
    <p:extLst>
      <p:ext uri="{BB962C8B-B14F-4D97-AF65-F5344CB8AC3E}">
        <p14:creationId xmlns:p14="http://schemas.microsoft.com/office/powerpoint/2010/main" val="4124715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Weight management is never about how much weight you can lose or how fast you can lose it – all that matters for your overall health and well-being is how much weight you can keep off while still living a life that you can enjoy. This is called your “best weight”.</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6</a:t>
            </a:fld>
            <a:endParaRPr lang="en-US"/>
          </a:p>
        </p:txBody>
      </p:sp>
    </p:spTree>
    <p:extLst>
      <p:ext uri="{BB962C8B-B14F-4D97-AF65-F5344CB8AC3E}">
        <p14:creationId xmlns:p14="http://schemas.microsoft.com/office/powerpoint/2010/main" val="2172452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HIGH BETA (above 18hz): Subjective feeling states: alertness, agitation</a:t>
            </a:r>
          </a:p>
          <a:p>
            <a:r>
              <a:rPr lang="en-US" b="1" dirty="0"/>
              <a:t>Associated tasks &amp; behaviors: mental activity, e.g. math, planning</a:t>
            </a:r>
          </a:p>
          <a:p>
            <a:r>
              <a:rPr lang="en-US" b="1" dirty="0"/>
              <a:t>Physiological correlates: general activation of mind &amp; body functions.</a:t>
            </a:r>
          </a:p>
          <a:p>
            <a:r>
              <a:rPr lang="en-US" b="1" dirty="0"/>
              <a:t>Effects of Training: can induce alertness, but may also produce agitation</a:t>
            </a:r>
          </a:p>
          <a:p>
            <a:endParaRPr lang="en-US" b="1" dirty="0"/>
          </a:p>
          <a:p>
            <a:r>
              <a:rPr lang="en-US" dirty="0"/>
              <a:t>LOW BETA (12-15HZ): Distribution: localized by side and by lobe (frontal, occipital, </a:t>
            </a:r>
            <a:r>
              <a:rPr lang="en-US" dirty="0" err="1"/>
              <a:t>etc</a:t>
            </a:r>
            <a:r>
              <a:rPr lang="en-US" dirty="0"/>
              <a:t>)</a:t>
            </a:r>
          </a:p>
          <a:p>
            <a:r>
              <a:rPr lang="en-US" dirty="0"/>
              <a:t>Subjective feeling states: relaxed yet focused, integrated</a:t>
            </a:r>
          </a:p>
          <a:p>
            <a:r>
              <a:rPr lang="en-US" dirty="0"/>
              <a:t>Associated tasks &amp; behaviors: low SMR can reflect “ADD”, lack of focused attention</a:t>
            </a:r>
          </a:p>
          <a:p>
            <a:r>
              <a:rPr lang="en-US" dirty="0"/>
              <a:t>Physiological correlates: is inhibited by motion; restraining body may increase SMR</a:t>
            </a:r>
          </a:p>
          <a:p>
            <a:r>
              <a:rPr lang="en-US" dirty="0"/>
              <a:t>Effects of Training: increasing SMR can produce relaxed focus, improved attentive abilities,</a:t>
            </a:r>
          </a:p>
          <a:p>
            <a:endParaRPr lang="en-US" dirty="0"/>
          </a:p>
          <a:p>
            <a:r>
              <a:rPr lang="en-US" dirty="0"/>
              <a:t>ALPHA(8-12 Hz): Distribution: regional, usually involves entire lobe; strong occipital w/eyes closed</a:t>
            </a:r>
          </a:p>
          <a:p>
            <a:r>
              <a:rPr lang="en-US" dirty="0"/>
              <a:t>Subjective feeling states: relaxed, not agitated, but not drowsy; tranquil, conscious</a:t>
            </a:r>
          </a:p>
          <a:p>
            <a:r>
              <a:rPr lang="en-US" dirty="0"/>
              <a:t>Associated tasks &amp; behaviors: meditation, no action</a:t>
            </a:r>
          </a:p>
          <a:p>
            <a:r>
              <a:rPr lang="en-US" dirty="0"/>
              <a:t>Physiological correlates: relaxed, healing</a:t>
            </a:r>
          </a:p>
          <a:p>
            <a:r>
              <a:rPr lang="en-US" dirty="0"/>
              <a:t>Effects of Training: can produce relaxation</a:t>
            </a:r>
          </a:p>
          <a:p>
            <a:r>
              <a:rPr lang="en-US" dirty="0"/>
              <a:t>Sub band low alpha: 8-10: inner-awareness of self, mind/body integration, balance</a:t>
            </a:r>
          </a:p>
          <a:p>
            <a:r>
              <a:rPr lang="en-US" dirty="0"/>
              <a:t>Sub band high alpha: 10-12: centering, healing, mind/body connection</a:t>
            </a:r>
          </a:p>
          <a:p>
            <a:endParaRPr lang="en-US" dirty="0"/>
          </a:p>
          <a:p>
            <a:r>
              <a:rPr lang="en-US" dirty="0"/>
              <a:t>GAMMA (above 30hz Hz): Distribution: very localized</a:t>
            </a:r>
          </a:p>
          <a:p>
            <a:r>
              <a:rPr lang="en-US" dirty="0"/>
              <a:t>Subjective feeling states: thinking; integrated thoughts</a:t>
            </a:r>
          </a:p>
          <a:p>
            <a:r>
              <a:rPr lang="en-US" dirty="0"/>
              <a:t>Associated tasks &amp; behaviors: high-level information processing, “binding”</a:t>
            </a:r>
          </a:p>
          <a:p>
            <a:r>
              <a:rPr lang="en-US" dirty="0"/>
              <a:t>Physiological correlates: associated with information-rich task processing</a:t>
            </a:r>
          </a:p>
          <a:p>
            <a:r>
              <a:rPr lang="en-US" dirty="0"/>
              <a:t>Effects of Training: not known</a:t>
            </a:r>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7</a:t>
            </a:fld>
            <a:endParaRPr lang="en-US"/>
          </a:p>
        </p:txBody>
      </p:sp>
    </p:spTree>
    <p:extLst>
      <p:ext uri="{BB962C8B-B14F-4D97-AF65-F5344CB8AC3E}">
        <p14:creationId xmlns:p14="http://schemas.microsoft.com/office/powerpoint/2010/main" val="263294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effectLst/>
                <a:latin typeface="Calibri" panose="020F0502020204030204" pitchFamily="34" charset="0"/>
                <a:ea typeface="Calibri" panose="020F0502020204030204" pitchFamily="34" charset="0"/>
                <a:cs typeface="Times New Roman" panose="02020603050405020304" pitchFamily="18" charset="0"/>
              </a:rPr>
              <a:t>Insomnia disorder is defined in the International Classification of Sleep Disorders, Third Edition as a complaint of trouble initiating or maintaining sleep which is associated with daytime consequences and is not attributable to environmental circumstances or inadequate opportunity to sleep. It includes both acute (short-term) and chronic forms of Insomnia.  Chronic Insomnia is Insomnia that has persisted for at least three months at a frequency of at least three times per week. </a:t>
            </a:r>
            <a:r>
              <a:rPr lang="en-US" sz="1800" dirty="0">
                <a:effectLst/>
                <a:latin typeface="Calibri" panose="020F0502020204030204" pitchFamily="34" charset="0"/>
                <a:ea typeface="Calibri" panose="020F0502020204030204" pitchFamily="34" charset="0"/>
                <a:cs typeface="Times New Roman" panose="02020603050405020304" pitchFamily="18" charset="0"/>
              </a:rPr>
              <a:t>Insomnia is indeed a component of SWD but can exist independently in Healthcare Workers not working or no longer working in circadian rhythm shifts.  In a study by W. McCall et al., looking at </a:t>
            </a:r>
            <a:r>
              <a:rPr lang="en-CA" sz="1800" dirty="0">
                <a:effectLst/>
                <a:latin typeface="Calibri" panose="020F0502020204030204" pitchFamily="34" charset="0"/>
                <a:ea typeface="Calibri" panose="020F0502020204030204" pitchFamily="34" charset="0"/>
                <a:cs typeface="Times New Roman" panose="02020603050405020304" pitchFamily="18" charset="0"/>
              </a:rPr>
              <a:t>Short-term Insomnia Disorder in HCW’s in an academic medical center before and during COVID-19. </a:t>
            </a:r>
            <a:r>
              <a:rPr lang="en-US" sz="2800" b="0" i="0" dirty="0">
                <a:solidFill>
                  <a:srgbClr val="000000"/>
                </a:solidFill>
                <a:effectLst/>
                <a:latin typeface="Lato" panose="020F0502020204030203" pitchFamily="34" charset="0"/>
              </a:rPr>
              <a:t>Insomnia disorder is a common sleep disorder that includes both acute and chronic forms, with respective annual prevalence of at least 8–9% and 6%.</a:t>
            </a:r>
            <a:r>
              <a:rPr lang="en-US" sz="2800" b="1" i="0" u="none" strike="noStrike" baseline="30000" dirty="0">
                <a:solidFill>
                  <a:srgbClr val="00BEE5"/>
                </a:solidFill>
                <a:effectLst/>
                <a:latin typeface="Lato" panose="020F0502020204030203" pitchFamily="34" charset="0"/>
                <a:hlinkClick r:id="rId3"/>
              </a:rPr>
              <a:t>1</a:t>
            </a:r>
            <a:r>
              <a:rPr lang="en-US" sz="2800" b="0" i="0" baseline="30000" dirty="0">
                <a:solidFill>
                  <a:srgbClr val="000000"/>
                </a:solidFill>
                <a:effectLst/>
                <a:latin typeface="Lato" panose="020F0502020204030203" pitchFamily="34" charset="0"/>
              </a:rPr>
              <a:t>,</a:t>
            </a:r>
            <a:r>
              <a:rPr lang="en-US" sz="2800" b="1" i="0" u="none" strike="noStrike" baseline="30000" dirty="0">
                <a:solidFill>
                  <a:srgbClr val="00BEE5"/>
                </a:solidFill>
                <a:effectLst/>
                <a:latin typeface="Lato" panose="020F0502020204030203" pitchFamily="34" charset="0"/>
                <a:hlinkClick r:id="rId4"/>
              </a:rPr>
              <a:t>2</a:t>
            </a:r>
            <a:r>
              <a:rPr lang="en-US" sz="2800" b="0" i="0" dirty="0">
                <a:solidFill>
                  <a:srgbClr val="000000"/>
                </a:solidFill>
                <a:effectLst/>
                <a:latin typeface="Lato" panose="020F0502020204030203" pitchFamily="34" charset="0"/>
              </a:rPr>
              <a:t> Insomnia is associated with the risk of developing other psychiatric disorders,</a:t>
            </a:r>
            <a:r>
              <a:rPr lang="en-US" sz="2800" b="1" i="0" u="none" strike="noStrike" baseline="30000" dirty="0">
                <a:solidFill>
                  <a:srgbClr val="00BEE5"/>
                </a:solidFill>
                <a:effectLst/>
                <a:latin typeface="Lato" panose="020F0502020204030203" pitchFamily="34" charset="0"/>
                <a:hlinkClick r:id="rId5"/>
              </a:rPr>
              <a:t>3</a:t>
            </a:r>
            <a:r>
              <a:rPr lang="en-US" sz="2800" b="0" i="0" dirty="0">
                <a:solidFill>
                  <a:srgbClr val="000000"/>
                </a:solidFill>
                <a:effectLst/>
                <a:latin typeface="Lato" panose="020F0502020204030203" pitchFamily="34" charset="0"/>
              </a:rPr>
              <a:t> poor quality of life,</a:t>
            </a:r>
            <a:r>
              <a:rPr lang="en-US" sz="2800" b="1" i="0" u="none" strike="noStrike" baseline="30000" dirty="0">
                <a:solidFill>
                  <a:srgbClr val="00BEE5"/>
                </a:solidFill>
                <a:effectLst/>
                <a:latin typeface="Lato" panose="020F0502020204030203" pitchFamily="34" charset="0"/>
                <a:hlinkClick r:id="rId6"/>
              </a:rPr>
              <a:t>4</a:t>
            </a:r>
            <a:r>
              <a:rPr lang="en-US" sz="2800" b="0" i="0" baseline="30000" dirty="0">
                <a:solidFill>
                  <a:srgbClr val="000000"/>
                </a:solidFill>
                <a:effectLst/>
                <a:latin typeface="Lato" panose="020F0502020204030203" pitchFamily="34" charset="0"/>
              </a:rPr>
              <a:t>,</a:t>
            </a:r>
            <a:r>
              <a:rPr lang="en-US" sz="2800" b="1" i="0" u="none" strike="noStrike" baseline="30000" dirty="0">
                <a:solidFill>
                  <a:srgbClr val="00BEE5"/>
                </a:solidFill>
                <a:effectLst/>
                <a:latin typeface="Lato" panose="020F0502020204030203" pitchFamily="34" charset="0"/>
                <a:hlinkClick r:id="rId7"/>
              </a:rPr>
              <a:t>5</a:t>
            </a:r>
            <a:r>
              <a:rPr lang="en-US" sz="2800" b="0" i="0" dirty="0">
                <a:solidFill>
                  <a:srgbClr val="000000"/>
                </a:solidFill>
                <a:effectLst/>
                <a:latin typeface="Lato" panose="020F0502020204030203" pitchFamily="34" charset="0"/>
              </a:rPr>
              <a:t> and an increased risk of suicidal ideation and suicidal behavior.</a:t>
            </a:r>
            <a:r>
              <a:rPr lang="en-US" sz="2800" b="1" i="0" u="none" strike="noStrike" baseline="30000" dirty="0">
                <a:solidFill>
                  <a:srgbClr val="00BEE5"/>
                </a:solidFill>
                <a:effectLst/>
                <a:latin typeface="Lato" panose="020F0502020204030203" pitchFamily="34" charset="0"/>
                <a:hlinkClick r:id="rId8"/>
              </a:rPr>
              <a:t>6</a:t>
            </a:r>
            <a:r>
              <a:rPr lang="en-US" sz="2800" b="0" i="0" baseline="30000" dirty="0">
                <a:solidFill>
                  <a:srgbClr val="000000"/>
                </a:solidFill>
                <a:effectLst/>
                <a:latin typeface="Lato" panose="020F0502020204030203" pitchFamily="34" charset="0"/>
              </a:rPr>
              <a:t>,</a:t>
            </a:r>
            <a:r>
              <a:rPr lang="en-US" sz="2800" b="1" i="0" u="none" strike="noStrike" baseline="30000" dirty="0">
                <a:solidFill>
                  <a:srgbClr val="00BEE5"/>
                </a:solidFill>
                <a:effectLst/>
                <a:latin typeface="Lato" panose="020F0502020204030203" pitchFamily="34" charset="0"/>
                <a:hlinkClick r:id="rId9"/>
              </a:rPr>
              <a:t>7</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29D76AF0-E37F-4E45-A9B9-B11E42161A5C}" type="slidenum">
              <a:rPr lang="en-US" smtClean="0"/>
              <a:t>8</a:t>
            </a:fld>
            <a:endParaRPr lang="en-US"/>
          </a:p>
        </p:txBody>
      </p:sp>
    </p:spTree>
    <p:extLst>
      <p:ext uri="{BB962C8B-B14F-4D97-AF65-F5344CB8AC3E}">
        <p14:creationId xmlns:p14="http://schemas.microsoft.com/office/powerpoint/2010/main" val="305527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t>WHO CLASSIFICATION OF WEIGHT STATUS (BMI kg/m2 ) </a:t>
            </a:r>
          </a:p>
          <a:p>
            <a:pPr>
              <a:lnSpc>
                <a:spcPct val="107000"/>
              </a:lnSpc>
              <a:spcAft>
                <a:spcPts val="800"/>
              </a:spcAft>
            </a:pPr>
            <a:r>
              <a:rPr lang="en-US" sz="2800" dirty="0"/>
              <a:t>Obese Class I .......... 30 - 34.9 </a:t>
            </a:r>
          </a:p>
          <a:p>
            <a:pPr>
              <a:lnSpc>
                <a:spcPct val="107000"/>
              </a:lnSpc>
              <a:spcAft>
                <a:spcPts val="800"/>
              </a:spcAft>
            </a:pPr>
            <a:r>
              <a:rPr lang="en-US" sz="2800" dirty="0"/>
              <a:t>Obese Class II ......... 35 - 39.9 </a:t>
            </a:r>
          </a:p>
          <a:p>
            <a:pPr>
              <a:lnSpc>
                <a:spcPct val="107000"/>
              </a:lnSpc>
              <a:spcAft>
                <a:spcPts val="800"/>
              </a:spcAft>
            </a:pPr>
            <a:r>
              <a:rPr lang="en-US" sz="2800" dirty="0"/>
              <a:t>Obese Class Ill ........ 40 or greater</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2800" b="0" i="0" dirty="0"/>
              <a:t>However, it should be considered a rough guide because it may not correspond to the same degree of fatness in different individuals.</a:t>
            </a:r>
            <a:endParaRPr lang="en-CA" sz="2800" dirty="0"/>
          </a:p>
          <a:p>
            <a:pPr>
              <a:lnSpc>
                <a:spcPct val="107000"/>
              </a:lnSpc>
              <a:spcAft>
                <a:spcPts val="800"/>
              </a:spcAft>
            </a:pP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9D76AF0-E37F-4E45-A9B9-B11E42161A5C}" type="slidenum">
              <a:rPr lang="en-US" smtClean="0"/>
              <a:t>9</a:t>
            </a:fld>
            <a:endParaRPr lang="en-US"/>
          </a:p>
        </p:txBody>
      </p:sp>
    </p:spTree>
    <p:extLst>
      <p:ext uri="{BB962C8B-B14F-4D97-AF65-F5344CB8AC3E}">
        <p14:creationId xmlns:p14="http://schemas.microsoft.com/office/powerpoint/2010/main" val="422351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9184DA70-C731-4C70-880D-CCD4705E623C}" type="datetime1">
              <a:rPr lang="en-US" smtClean="0"/>
              <a:t>10/30/2023</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3A98EE3D-8CD1-4C3F-BD1C-C98C9596463C}"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339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2A279-0833-481D-8C56-F67FD0AC6C50}" type="datetime1">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226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87DA83-5663-4C9C-B9AA-0B40A3DAFF81}" type="datetime1">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18588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E1D723-8F53-4F53-90B0-1982A396982E}" type="datetime1">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0839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669AF7-7BEB-44E4-9852-375E34362B5B}" type="datetime1">
              <a:rPr lang="en-US" smtClean="0"/>
              <a:t>10/30/2023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215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AAAC38D-0552-4C82-B593-E6124DFADBE2}" type="datetime1">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64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DF0F1C-5577-4ACB-BB62-DF8F3C494C7E}" type="datetime1">
              <a:rPr lang="en-US" smtClean="0"/>
              <a:t>10/30/2023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97249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775B394-D9F9-4F0C-B15D-605F45CB9E9F}" type="datetime1">
              <a:rPr lang="en-US" smtClean="0"/>
              <a:t>10/30/2023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93498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67345-2558-425A-8533-9BFDBCE15005}" type="datetime1">
              <a:rPr lang="en-US" smtClean="0"/>
              <a:t>10/30/2023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8646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BEA474-078D-4E9B-9B14-09A87B19DC46}" type="datetime1">
              <a:rPr lang="en-US" smtClean="0"/>
              <a:t>10/30/2023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16399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907D986-8816-4272-A432-0437A28A9828}" type="datetime1">
              <a:rPr lang="en-US" smtClean="0"/>
              <a:t>10/30/2023</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5696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62D6E202-B606-4609-B914-27C9371A1F6D}" type="datetime1">
              <a:rPr lang="en-US" smtClean="0"/>
              <a:t>10/30/2023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429041894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2.pn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24.jpeg"/><Relationship Id="rId7" Type="http://schemas.openxmlformats.org/officeDocument/2006/relationships/diagramColors" Target="../diagrams/colors7.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image" Target="../media/image30.jpeg"/><Relationship Id="rId5" Type="http://schemas.openxmlformats.org/officeDocument/2006/relationships/diagramQuickStyle" Target="../diagrams/quickStyle9.xml"/><Relationship Id="rId10" Type="http://schemas.openxmlformats.org/officeDocument/2006/relationships/image" Target="../media/image29.jpeg"/><Relationship Id="rId4" Type="http://schemas.openxmlformats.org/officeDocument/2006/relationships/diagramLayout" Target="../diagrams/layout9.xml"/><Relationship Id="rId9" Type="http://schemas.openxmlformats.org/officeDocument/2006/relationships/image" Target="../media/image28.jpg"/></Relationships>
</file>

<file path=ppt/slides/_rels/slide1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1.jpeg"/><Relationship Id="rId7" Type="http://schemas.openxmlformats.org/officeDocument/2006/relationships/diagramColors" Target="../diagrams/colors10.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4.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89/acm.2020.0104" TargetMode="External"/><Relationship Id="rId2" Type="http://schemas.openxmlformats.org/officeDocument/2006/relationships/hyperlink" Target="https://doi.org/10.1016/j.beth.2021.09.005" TargetMode="External"/><Relationship Id="rId1" Type="http://schemas.openxmlformats.org/officeDocument/2006/relationships/slideLayout" Target="../slideLayouts/slideLayout2.xml"/><Relationship Id="rId4" Type="http://schemas.openxmlformats.org/officeDocument/2006/relationships/hyperlink" Target="https://doi.org/10.1093/ajcn/nqac046"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9.png"/><Relationship Id="rId5" Type="http://schemas.openxmlformats.org/officeDocument/2006/relationships/diagramQuickStyle" Target="../diagrams/quickStyle2.xml"/><Relationship Id="rId10" Type="http://schemas.openxmlformats.org/officeDocument/2006/relationships/image" Target="../media/image18.jpg"/><Relationship Id="rId4" Type="http://schemas.openxmlformats.org/officeDocument/2006/relationships/diagramLayout" Target="../diagrams/layout2.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12AEF-D624-DC18-97DA-733F6820C313}"/>
              </a:ext>
            </a:extLst>
          </p:cNvPr>
          <p:cNvSpPr>
            <a:spLocks noGrp="1"/>
          </p:cNvSpPr>
          <p:nvPr>
            <p:ph type="ctrTitle"/>
          </p:nvPr>
        </p:nvSpPr>
        <p:spPr>
          <a:xfrm>
            <a:off x="1109980" y="4208424"/>
            <a:ext cx="9966960" cy="1325880"/>
          </a:xfrm>
        </p:spPr>
        <p:style>
          <a:lnRef idx="0">
            <a:scrgbClr r="0" g="0" b="0"/>
          </a:lnRef>
          <a:fillRef idx="0">
            <a:scrgbClr r="0" g="0" b="0"/>
          </a:fillRef>
          <a:effectRef idx="0">
            <a:scrgbClr r="0" g="0" b="0"/>
          </a:effectRef>
          <a:fontRef idx="minor">
            <a:schemeClr val="accent4"/>
          </a:fontRef>
        </p:style>
        <p:txBody>
          <a:bodyPr>
            <a:normAutofit/>
          </a:bodyPr>
          <a:lstStyle/>
          <a:p>
            <a:r>
              <a:rPr lang="en-US" sz="4600" b="1" i="0">
                <a:effectLst/>
                <a:latin typeface="+mj-lt"/>
              </a:rPr>
              <a:t>hypnotherapy as an Intervention for Obesity</a:t>
            </a:r>
            <a:endParaRPr lang="en-US" sz="4600">
              <a:latin typeface="+mj-lt"/>
            </a:endParaRPr>
          </a:p>
        </p:txBody>
      </p:sp>
      <p:sp>
        <p:nvSpPr>
          <p:cNvPr id="3" name="Subtitle 2">
            <a:extLst>
              <a:ext uri="{FF2B5EF4-FFF2-40B4-BE49-F238E27FC236}">
                <a16:creationId xmlns:a16="http://schemas.microsoft.com/office/drawing/2014/main" id="{7777C193-C303-5ED5-B432-36371B2C73EB}"/>
              </a:ext>
            </a:extLst>
          </p:cNvPr>
          <p:cNvSpPr>
            <a:spLocks noGrp="1"/>
          </p:cNvSpPr>
          <p:nvPr>
            <p:ph type="subTitle" idx="1"/>
          </p:nvPr>
        </p:nvSpPr>
        <p:spPr>
          <a:xfrm>
            <a:off x="1709530" y="5598293"/>
            <a:ext cx="8767860" cy="553690"/>
          </a:xfrm>
        </p:spPr>
        <p:txBody>
          <a:bodyPr>
            <a:normAutofit/>
          </a:bodyPr>
          <a:lstStyle/>
          <a:p>
            <a:r>
              <a:rPr lang="en-US" sz="2000">
                <a:latin typeface="Perpetua" panose="02020502060401020303" pitchFamily="18" charset="0"/>
              </a:rPr>
              <a:t>Sherri Kozubal, RRT, CRE, RPSGT, CCSH, CHt</a:t>
            </a:r>
          </a:p>
        </p:txBody>
      </p:sp>
      <p:pic>
        <p:nvPicPr>
          <p:cNvPr id="8" name="Picture 7" descr="Smiling child holding flowers to eyes">
            <a:extLst>
              <a:ext uri="{FF2B5EF4-FFF2-40B4-BE49-F238E27FC236}">
                <a16:creationId xmlns:a16="http://schemas.microsoft.com/office/drawing/2014/main" id="{B0BDB51A-147B-C08F-5B3A-106EA61BFA87}"/>
              </a:ext>
            </a:extLst>
          </p:cNvPr>
          <p:cNvPicPr>
            <a:picLocks noChangeAspect="1"/>
          </p:cNvPicPr>
          <p:nvPr/>
        </p:nvPicPr>
        <p:blipFill rotWithShape="1">
          <a:blip r:embed="rId3">
            <a:extLst>
              <a:ext uri="{28A0092B-C50C-407E-A947-70E740481C1C}">
                <a14:useLocalDpi xmlns:a14="http://schemas.microsoft.com/office/drawing/2010/main" val="0"/>
              </a:ext>
            </a:extLst>
          </a:blip>
          <a:srcRect t="28521" r="1" b="23297"/>
          <a:stretch/>
        </p:blipFill>
        <p:spPr>
          <a:xfrm>
            <a:off x="243840" y="256540"/>
            <a:ext cx="11704320" cy="3764276"/>
          </a:xfrm>
          <a:prstGeom prst="rect">
            <a:avLst/>
          </a:prstGeom>
        </p:spPr>
      </p:pic>
    </p:spTree>
    <p:extLst>
      <p:ext uri="{BB962C8B-B14F-4D97-AF65-F5344CB8AC3E}">
        <p14:creationId xmlns:p14="http://schemas.microsoft.com/office/powerpoint/2010/main" val="135634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CCB-D1AF-B082-CE49-361E953C8BE2}"/>
              </a:ext>
            </a:extLst>
          </p:cNvPr>
          <p:cNvSpPr>
            <a:spLocks noGrp="1"/>
          </p:cNvSpPr>
          <p:nvPr>
            <p:ph type="title"/>
          </p:nvPr>
        </p:nvSpPr>
        <p:spPr>
          <a:xfrm>
            <a:off x="707064" y="609600"/>
            <a:ext cx="6993914" cy="1356360"/>
          </a:xfrm>
        </p:spPr>
        <p:txBody>
          <a:bodyPr>
            <a:normAutofit/>
          </a:bodyPr>
          <a:lstStyle/>
          <a:p>
            <a:pPr algn="ctr"/>
            <a:r>
              <a:rPr lang="en-US" dirty="0">
                <a:solidFill>
                  <a:schemeClr val="tx1"/>
                </a:solidFill>
              </a:rPr>
              <a:t>The Edmonton Obesity Severity Scale (EOSS)</a:t>
            </a:r>
          </a:p>
        </p:txBody>
      </p:sp>
      <p:graphicFrame>
        <p:nvGraphicFramePr>
          <p:cNvPr id="5" name="Content Placeholder 2">
            <a:extLst>
              <a:ext uri="{FF2B5EF4-FFF2-40B4-BE49-F238E27FC236}">
                <a16:creationId xmlns:a16="http://schemas.microsoft.com/office/drawing/2014/main" id="{4A553B03-5E7E-B8F8-350F-82903721B488}"/>
              </a:ext>
            </a:extLst>
          </p:cNvPr>
          <p:cNvGraphicFramePr>
            <a:graphicFrameLocks noGrp="1"/>
          </p:cNvGraphicFramePr>
          <p:nvPr>
            <p:ph idx="1"/>
            <p:extLst>
              <p:ext uri="{D42A27DB-BD31-4B8C-83A1-F6EECF244321}">
                <p14:modId xmlns:p14="http://schemas.microsoft.com/office/powerpoint/2010/main" val="3028700069"/>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Doctor getting patient's weight">
            <a:extLst>
              <a:ext uri="{FF2B5EF4-FFF2-40B4-BE49-F238E27FC236}">
                <a16:creationId xmlns:a16="http://schemas.microsoft.com/office/drawing/2014/main" id="{99CB5D96-6F20-7DAC-CF06-1A65B9042E3A}"/>
              </a:ext>
            </a:extLst>
          </p:cNvPr>
          <p:cNvPicPr>
            <a:picLocks noChangeAspect="1"/>
          </p:cNvPicPr>
          <p:nvPr/>
        </p:nvPicPr>
        <p:blipFill>
          <a:blip r:embed="rId8">
            <a:extLst>
              <a:ext uri="{28A0092B-C50C-407E-A947-70E740481C1C}">
                <a14:useLocalDpi xmlns:a14="http://schemas.microsoft.com/office/drawing/2010/main" val="0"/>
              </a:ext>
            </a:extLst>
          </a:blip>
          <a:srcRect l="30947" r="30947"/>
          <a:stretch/>
        </p:blipFill>
        <p:spPr>
          <a:xfrm>
            <a:off x="8282743" y="857675"/>
            <a:ext cx="2941148" cy="5140669"/>
          </a:xfrm>
          <a:prstGeom prst="rect">
            <a:avLst/>
          </a:prstGeom>
        </p:spPr>
      </p:pic>
    </p:spTree>
    <p:extLst>
      <p:ext uri="{BB962C8B-B14F-4D97-AF65-F5344CB8AC3E}">
        <p14:creationId xmlns:p14="http://schemas.microsoft.com/office/powerpoint/2010/main" val="408940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D2D8AB-1E01-E332-0904-AEC65C293FFC}"/>
              </a:ext>
            </a:extLst>
          </p:cNvPr>
          <p:cNvPicPr>
            <a:picLocks noChangeAspect="1"/>
          </p:cNvPicPr>
          <p:nvPr/>
        </p:nvPicPr>
        <p:blipFill rotWithShape="1">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t="7407"/>
          <a:stretch/>
        </p:blipFill>
        <p:spPr>
          <a:xfrm>
            <a:off x="20" y="10"/>
            <a:ext cx="12191980" cy="6857990"/>
          </a:xfrm>
          <a:prstGeom prst="rect">
            <a:avLst/>
          </a:prstGeom>
        </p:spPr>
      </p:pic>
      <p:sp>
        <p:nvSpPr>
          <p:cNvPr id="2" name="Title 1">
            <a:extLst>
              <a:ext uri="{FF2B5EF4-FFF2-40B4-BE49-F238E27FC236}">
                <a16:creationId xmlns:a16="http://schemas.microsoft.com/office/drawing/2014/main" id="{5421FA53-4A0E-6BE7-F805-E7D8DDF34E24}"/>
              </a:ext>
            </a:extLst>
          </p:cNvPr>
          <p:cNvSpPr>
            <a:spLocks noGrp="1"/>
          </p:cNvSpPr>
          <p:nvPr>
            <p:ph type="title"/>
          </p:nvPr>
        </p:nvSpPr>
        <p:spPr>
          <a:xfrm>
            <a:off x="1143000" y="609600"/>
            <a:ext cx="9875520" cy="977462"/>
          </a:xfrm>
        </p:spPr>
        <p:txBody>
          <a:bodyPr>
            <a:normAutofit/>
          </a:bodyPr>
          <a:lstStyle/>
          <a:p>
            <a:pPr algn="ctr"/>
            <a:r>
              <a:rPr lang="en-US" dirty="0">
                <a:solidFill>
                  <a:schemeClr val="tx1"/>
                </a:solidFill>
              </a:rPr>
              <a:t>EOSS Stages </a:t>
            </a:r>
          </a:p>
        </p:txBody>
      </p:sp>
      <p:graphicFrame>
        <p:nvGraphicFramePr>
          <p:cNvPr id="5" name="Content Placeholder 2">
            <a:extLst>
              <a:ext uri="{FF2B5EF4-FFF2-40B4-BE49-F238E27FC236}">
                <a16:creationId xmlns:a16="http://schemas.microsoft.com/office/drawing/2014/main" id="{349FB8E7-E71D-E7AC-EF45-E1C43A13E226}"/>
              </a:ext>
            </a:extLst>
          </p:cNvPr>
          <p:cNvGraphicFramePr>
            <a:graphicFrameLocks noGrp="1"/>
          </p:cNvGraphicFramePr>
          <p:nvPr>
            <p:ph idx="1"/>
            <p:extLst>
              <p:ext uri="{D42A27DB-BD31-4B8C-83A1-F6EECF244321}">
                <p14:modId xmlns:p14="http://schemas.microsoft.com/office/powerpoint/2010/main" val="619565502"/>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05197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25A1-C066-BCDF-DC19-41F0D8205584}"/>
              </a:ext>
            </a:extLst>
          </p:cNvPr>
          <p:cNvSpPr>
            <a:spLocks noGrp="1"/>
          </p:cNvSpPr>
          <p:nvPr>
            <p:ph type="title"/>
          </p:nvPr>
        </p:nvSpPr>
        <p:spPr>
          <a:xfrm>
            <a:off x="6106704" y="609600"/>
            <a:ext cx="5364444" cy="1356360"/>
          </a:xfrm>
        </p:spPr>
        <p:txBody>
          <a:bodyPr>
            <a:normAutofit/>
          </a:bodyPr>
          <a:lstStyle/>
          <a:p>
            <a:r>
              <a:rPr lang="en-US" sz="3100" dirty="0"/>
              <a:t>Cognitive Behavioral Therapy  </a:t>
            </a:r>
          </a:p>
        </p:txBody>
      </p:sp>
      <p:graphicFrame>
        <p:nvGraphicFramePr>
          <p:cNvPr id="5" name="Content Placeholder 2">
            <a:extLst>
              <a:ext uri="{FF2B5EF4-FFF2-40B4-BE49-F238E27FC236}">
                <a16:creationId xmlns:a16="http://schemas.microsoft.com/office/drawing/2014/main" id="{C60AF503-B0DD-A66E-AAA9-094A3250490F}"/>
              </a:ext>
            </a:extLst>
          </p:cNvPr>
          <p:cNvGraphicFramePr>
            <a:graphicFrameLocks noGrp="1"/>
          </p:cNvGraphicFramePr>
          <p:nvPr>
            <p:ph idx="1"/>
            <p:extLst>
              <p:ext uri="{D42A27DB-BD31-4B8C-83A1-F6EECF244321}">
                <p14:modId xmlns:p14="http://schemas.microsoft.com/office/powerpoint/2010/main" val="393460536"/>
              </p:ext>
            </p:extLst>
          </p:nvPr>
        </p:nvGraphicFramePr>
        <p:xfrm>
          <a:off x="6106703" y="2057400"/>
          <a:ext cx="5364444"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Person checking the window">
            <a:extLst>
              <a:ext uri="{FF2B5EF4-FFF2-40B4-BE49-F238E27FC236}">
                <a16:creationId xmlns:a16="http://schemas.microsoft.com/office/drawing/2014/main" id="{BAD2A417-3F89-769B-6E8A-AB08610F5253}"/>
              </a:ext>
            </a:extLst>
          </p:cNvPr>
          <p:cNvPicPr>
            <a:picLocks noChangeAspect="1"/>
          </p:cNvPicPr>
          <p:nvPr/>
        </p:nvPicPr>
        <p:blipFill>
          <a:blip r:embed="rId8">
            <a:extLst>
              <a:ext uri="{28A0092B-C50C-407E-A947-70E740481C1C}">
                <a14:useLocalDpi xmlns:a14="http://schemas.microsoft.com/office/drawing/2010/main" val="0"/>
              </a:ext>
            </a:extLst>
          </a:blip>
          <a:srcRect l="30940" r="30940"/>
          <a:stretch/>
        </p:blipFill>
        <p:spPr>
          <a:xfrm>
            <a:off x="1699222" y="857675"/>
            <a:ext cx="2939398" cy="5140669"/>
          </a:xfrm>
          <a:prstGeom prst="rect">
            <a:avLst/>
          </a:prstGeom>
        </p:spPr>
      </p:pic>
    </p:spTree>
    <p:extLst>
      <p:ext uri="{BB962C8B-B14F-4D97-AF65-F5344CB8AC3E}">
        <p14:creationId xmlns:p14="http://schemas.microsoft.com/office/powerpoint/2010/main" val="1407243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ssorted pills and tablets">
            <a:extLst>
              <a:ext uri="{FF2B5EF4-FFF2-40B4-BE49-F238E27FC236}">
                <a16:creationId xmlns:a16="http://schemas.microsoft.com/office/drawing/2014/main" id="{9DC98963-69F2-5ACF-E0BE-DDB2A93CC33D}"/>
              </a:ext>
            </a:extLst>
          </p:cNvPr>
          <p:cNvPicPr>
            <a:picLocks noChangeAspect="1"/>
          </p:cNvPicPr>
          <p:nvPr/>
        </p:nvPicPr>
        <p:blipFill rotWithShape="1">
          <a:blip r:embed="rId3">
            <a:duotone>
              <a:prstClr val="black"/>
              <a:schemeClr val="tx2">
                <a:tint val="45000"/>
                <a:satMod val="400000"/>
              </a:schemeClr>
            </a:duotone>
            <a:alphaModFix amt="35000"/>
            <a:extLst>
              <a:ext uri="{28A0092B-C50C-407E-A947-70E740481C1C}">
                <a14:useLocalDpi xmlns:a14="http://schemas.microsoft.com/office/drawing/2010/main" val="0"/>
              </a:ext>
            </a:extLst>
          </a:blip>
          <a:srcRect t="4820" b="10911"/>
          <a:stretch/>
        </p:blipFill>
        <p:spPr>
          <a:xfrm>
            <a:off x="20" y="10"/>
            <a:ext cx="12191980" cy="6857990"/>
          </a:xfrm>
          <a:prstGeom prst="rect">
            <a:avLst/>
          </a:prstGeom>
        </p:spPr>
      </p:pic>
      <p:sp>
        <p:nvSpPr>
          <p:cNvPr id="2" name="Title 1">
            <a:extLst>
              <a:ext uri="{FF2B5EF4-FFF2-40B4-BE49-F238E27FC236}">
                <a16:creationId xmlns:a16="http://schemas.microsoft.com/office/drawing/2014/main" id="{44AE25A1-C066-BCDF-DC19-41F0D8205584}"/>
              </a:ext>
            </a:extLst>
          </p:cNvPr>
          <p:cNvSpPr>
            <a:spLocks noGrp="1"/>
          </p:cNvSpPr>
          <p:nvPr>
            <p:ph type="title"/>
          </p:nvPr>
        </p:nvSpPr>
        <p:spPr/>
        <p:txBody>
          <a:bodyPr>
            <a:normAutofit/>
          </a:bodyPr>
          <a:lstStyle/>
          <a:p>
            <a:r>
              <a:rPr lang="en-US">
                <a:solidFill>
                  <a:schemeClr val="bg1"/>
                </a:solidFill>
              </a:rPr>
              <a:t>Pharmacotherapy</a:t>
            </a:r>
          </a:p>
        </p:txBody>
      </p:sp>
      <p:graphicFrame>
        <p:nvGraphicFramePr>
          <p:cNvPr id="5" name="Content Placeholder 2">
            <a:extLst>
              <a:ext uri="{FF2B5EF4-FFF2-40B4-BE49-F238E27FC236}">
                <a16:creationId xmlns:a16="http://schemas.microsoft.com/office/drawing/2014/main" id="{C60AF503-B0DD-A66E-AAA9-094A3250490F}"/>
              </a:ext>
            </a:extLst>
          </p:cNvPr>
          <p:cNvGraphicFramePr>
            <a:graphicFrameLocks noGrp="1"/>
          </p:cNvGraphicFramePr>
          <p:nvPr>
            <p:ph idx="1"/>
            <p:extLst>
              <p:ext uri="{D42A27DB-BD31-4B8C-83A1-F6EECF244321}">
                <p14:modId xmlns:p14="http://schemas.microsoft.com/office/powerpoint/2010/main" val="1610417729"/>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15150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1D99-B873-CFFB-7760-F3F717B947EA}"/>
              </a:ext>
            </a:extLst>
          </p:cNvPr>
          <p:cNvSpPr>
            <a:spLocks noGrp="1"/>
          </p:cNvSpPr>
          <p:nvPr>
            <p:ph type="title"/>
          </p:nvPr>
        </p:nvSpPr>
        <p:spPr>
          <a:xfrm>
            <a:off x="4441783" y="609600"/>
            <a:ext cx="6693061" cy="1356360"/>
          </a:xfrm>
        </p:spPr>
        <p:txBody>
          <a:bodyPr>
            <a:normAutofit/>
          </a:bodyPr>
          <a:lstStyle/>
          <a:p>
            <a:pPr algn="ctr"/>
            <a:r>
              <a:rPr lang="en-US" dirty="0">
                <a:solidFill>
                  <a:schemeClr val="tx1"/>
                </a:solidFill>
              </a:rPr>
              <a:t>What is Hypnosis? </a:t>
            </a:r>
          </a:p>
        </p:txBody>
      </p:sp>
      <p:graphicFrame>
        <p:nvGraphicFramePr>
          <p:cNvPr id="14" name="Content Placeholder 2">
            <a:extLst>
              <a:ext uri="{FF2B5EF4-FFF2-40B4-BE49-F238E27FC236}">
                <a16:creationId xmlns:a16="http://schemas.microsoft.com/office/drawing/2014/main" id="{1FE248AD-C503-04DC-DA18-B1DC41074863}"/>
              </a:ext>
            </a:extLst>
          </p:cNvPr>
          <p:cNvGraphicFramePr>
            <a:graphicFrameLocks noGrp="1"/>
          </p:cNvGraphicFramePr>
          <p:nvPr>
            <p:ph idx="1"/>
            <p:extLst>
              <p:ext uri="{D42A27DB-BD31-4B8C-83A1-F6EECF244321}">
                <p14:modId xmlns:p14="http://schemas.microsoft.com/office/powerpoint/2010/main" val="1588855739"/>
              </p:ext>
            </p:extLst>
          </p:nvPr>
        </p:nvGraphicFramePr>
        <p:xfrm>
          <a:off x="4441783" y="2057400"/>
          <a:ext cx="669306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Portrait of woman with dark hair on blue background">
            <a:extLst>
              <a:ext uri="{FF2B5EF4-FFF2-40B4-BE49-F238E27FC236}">
                <a16:creationId xmlns:a16="http://schemas.microsoft.com/office/drawing/2014/main" id="{1F623B92-0C95-E4F3-A801-F792171D2078}"/>
              </a:ext>
            </a:extLst>
          </p:cNvPr>
          <p:cNvPicPr>
            <a:picLocks noChangeAspect="1"/>
          </p:cNvPicPr>
          <p:nvPr/>
        </p:nvPicPr>
        <p:blipFill>
          <a:blip r:embed="rId8">
            <a:extLst>
              <a:ext uri="{28A0092B-C50C-407E-A947-70E740481C1C}">
                <a14:useLocalDpi xmlns:a14="http://schemas.microsoft.com/office/drawing/2010/main" val="0"/>
              </a:ext>
            </a:extLst>
          </a:blip>
          <a:srcRect l="30940" r="30940"/>
          <a:stretch/>
        </p:blipFill>
        <p:spPr>
          <a:xfrm>
            <a:off x="223336" y="243840"/>
            <a:ext cx="3646837" cy="6377939"/>
          </a:xfrm>
          <a:prstGeom prst="rect">
            <a:avLst/>
          </a:prstGeom>
        </p:spPr>
      </p:pic>
    </p:spTree>
    <p:extLst>
      <p:ext uri="{BB962C8B-B14F-4D97-AF65-F5344CB8AC3E}">
        <p14:creationId xmlns:p14="http://schemas.microsoft.com/office/powerpoint/2010/main" val="313756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90B8-0A74-8202-D7BD-762B6F6831D5}"/>
              </a:ext>
            </a:extLst>
          </p:cNvPr>
          <p:cNvSpPr>
            <a:spLocks noGrp="1"/>
          </p:cNvSpPr>
          <p:nvPr>
            <p:ph type="title"/>
          </p:nvPr>
        </p:nvSpPr>
        <p:spPr>
          <a:xfrm>
            <a:off x="73572" y="243840"/>
            <a:ext cx="8397765" cy="1038422"/>
          </a:xfrm>
        </p:spPr>
        <p:txBody>
          <a:bodyPr>
            <a:normAutofit/>
          </a:bodyPr>
          <a:lstStyle/>
          <a:p>
            <a:pPr algn="ctr"/>
            <a:r>
              <a:rPr lang="en-US" sz="3600" dirty="0">
                <a:solidFill>
                  <a:schemeClr val="tx1"/>
                </a:solidFill>
              </a:rPr>
              <a:t>Brain Activity and States of Consciousness</a:t>
            </a:r>
          </a:p>
        </p:txBody>
      </p:sp>
      <p:sp>
        <p:nvSpPr>
          <p:cNvPr id="3" name="Content Placeholder 2">
            <a:extLst>
              <a:ext uri="{FF2B5EF4-FFF2-40B4-BE49-F238E27FC236}">
                <a16:creationId xmlns:a16="http://schemas.microsoft.com/office/drawing/2014/main" id="{0F3D61E8-22C0-B7A3-BC1B-6478E84055A9}"/>
              </a:ext>
            </a:extLst>
          </p:cNvPr>
          <p:cNvSpPr>
            <a:spLocks noGrp="1"/>
          </p:cNvSpPr>
          <p:nvPr>
            <p:ph idx="1"/>
          </p:nvPr>
        </p:nvSpPr>
        <p:spPr>
          <a:xfrm>
            <a:off x="234541" y="1124607"/>
            <a:ext cx="8076081" cy="5489553"/>
          </a:xfrm>
        </p:spPr>
        <p:txBody>
          <a:bodyPr>
            <a:normAutofit fontScale="92500" lnSpcReduction="10000"/>
          </a:bodyPr>
          <a:lstStyle/>
          <a:p>
            <a:pPr>
              <a:spcAft>
                <a:spcPts val="800"/>
              </a:spcAft>
            </a:pPr>
            <a:r>
              <a:rPr lang="en-US" sz="2000" b="1" dirty="0">
                <a:solidFill>
                  <a:schemeClr val="accent1">
                    <a:lumMod val="50000"/>
                  </a:schemeClr>
                </a:solidFill>
                <a:effectLst/>
                <a:ea typeface="Calibri" panose="020F0502020204030204" pitchFamily="34" charset="0"/>
                <a:cs typeface="Arial" panose="020B0604020202020204" pitchFamily="34" charset="0"/>
              </a:rPr>
              <a:t>Beta (14-40Hz) </a:t>
            </a:r>
            <a:r>
              <a:rPr lang="en-US" sz="2000" dirty="0">
                <a:solidFill>
                  <a:schemeClr val="accent1">
                    <a:lumMod val="75000"/>
                  </a:schemeClr>
                </a:solidFill>
                <a:effectLst/>
                <a:ea typeface="Calibri" panose="020F0502020204030204" pitchFamily="34" charset="0"/>
                <a:cs typeface="Arial" panose="020B0604020202020204" pitchFamily="34" charset="0"/>
              </a:rPr>
              <a:t>= Normal waking consciousness and reasoning wave. </a:t>
            </a:r>
          </a:p>
          <a:p>
            <a:pPr>
              <a:spcAft>
                <a:spcPts val="800"/>
              </a:spcAft>
            </a:pPr>
            <a:r>
              <a:rPr lang="en-US" sz="2000" b="1" dirty="0">
                <a:solidFill>
                  <a:schemeClr val="accent1">
                    <a:lumMod val="50000"/>
                  </a:schemeClr>
                </a:solidFill>
                <a:effectLst/>
                <a:ea typeface="Calibri" panose="020F0502020204030204" pitchFamily="34" charset="0"/>
                <a:cs typeface="Arial" panose="020B0604020202020204" pitchFamily="34" charset="0"/>
              </a:rPr>
              <a:t>Alpha (7.5-14 Hz) </a:t>
            </a:r>
            <a:r>
              <a:rPr lang="en-US" sz="2000" dirty="0">
                <a:solidFill>
                  <a:schemeClr val="accent1">
                    <a:lumMod val="75000"/>
                  </a:schemeClr>
                </a:solidFill>
                <a:effectLst/>
                <a:ea typeface="Calibri" panose="020F0502020204030204" pitchFamily="34" charset="0"/>
                <a:cs typeface="Arial" panose="020B0604020202020204" pitchFamily="34" charset="0"/>
              </a:rPr>
              <a:t>= Gateway to your subconscious mind and intuition.  Deep physical and mental relaxation, eyes open or closed, daydreaming, or light meditation.</a:t>
            </a:r>
          </a:p>
          <a:p>
            <a:pPr>
              <a:spcAft>
                <a:spcPts val="800"/>
              </a:spcAft>
            </a:pPr>
            <a:r>
              <a:rPr lang="en-US" sz="2000" b="1" dirty="0">
                <a:solidFill>
                  <a:schemeClr val="accent1">
                    <a:lumMod val="50000"/>
                  </a:schemeClr>
                </a:solidFill>
                <a:ea typeface="Calibri" panose="020F0502020204030204" pitchFamily="34" charset="0"/>
                <a:cs typeface="Arial" panose="020B0604020202020204" pitchFamily="34" charset="0"/>
              </a:rPr>
              <a:t>A</a:t>
            </a:r>
            <a:r>
              <a:rPr lang="en-US" sz="2000" b="1" dirty="0">
                <a:solidFill>
                  <a:schemeClr val="accent1">
                    <a:lumMod val="50000"/>
                  </a:schemeClr>
                </a:solidFill>
                <a:effectLst/>
                <a:ea typeface="Calibri" panose="020F0502020204030204" pitchFamily="34" charset="0"/>
                <a:cs typeface="Arial" panose="020B0604020202020204" pitchFamily="34" charset="0"/>
              </a:rPr>
              <a:t>lpha-theta border (7-8 Hz) </a:t>
            </a:r>
            <a:r>
              <a:rPr lang="en-US" sz="2000" dirty="0">
                <a:solidFill>
                  <a:schemeClr val="accent1">
                    <a:lumMod val="75000"/>
                  </a:schemeClr>
                </a:solidFill>
                <a:effectLst/>
                <a:ea typeface="Calibri" panose="020F0502020204030204" pitchFamily="34" charset="0"/>
                <a:cs typeface="Arial" panose="020B0604020202020204" pitchFamily="34" charset="0"/>
              </a:rPr>
              <a:t>= Optimal range for visualization, mind programming and using the creative power of your mind.  You are conscious of your surrounding, however your body is deeply relaxed. Most commonly used in Hypnosis.</a:t>
            </a:r>
          </a:p>
          <a:p>
            <a:pPr>
              <a:spcAft>
                <a:spcPts val="800"/>
              </a:spcAft>
            </a:pPr>
            <a:r>
              <a:rPr lang="en-US" sz="2000" b="1" dirty="0">
                <a:solidFill>
                  <a:schemeClr val="accent1">
                    <a:lumMod val="50000"/>
                  </a:schemeClr>
                </a:solidFill>
                <a:effectLst/>
                <a:ea typeface="Calibri" panose="020F0502020204030204" pitchFamily="34" charset="0"/>
                <a:cs typeface="Arial" panose="020B0604020202020204" pitchFamily="34" charset="0"/>
              </a:rPr>
              <a:t>Theta (4-7.5Hz) </a:t>
            </a:r>
            <a:r>
              <a:rPr lang="en-US" sz="2000" dirty="0">
                <a:solidFill>
                  <a:schemeClr val="accent1">
                    <a:lumMod val="75000"/>
                  </a:schemeClr>
                </a:solidFill>
                <a:effectLst/>
                <a:ea typeface="Calibri" panose="020F0502020204030204" pitchFamily="34" charset="0"/>
                <a:cs typeface="Arial" panose="020B0604020202020204" pitchFamily="34" charset="0"/>
              </a:rPr>
              <a:t>= Hypnosis, deep meditation, light sleep, and REM. </a:t>
            </a:r>
            <a:r>
              <a:rPr lang="en-US" sz="2000" dirty="0">
                <a:solidFill>
                  <a:schemeClr val="accent1">
                    <a:lumMod val="75000"/>
                  </a:schemeClr>
                </a:solidFill>
                <a:ea typeface="Calibri" panose="020F0502020204030204" pitchFamily="34" charset="0"/>
                <a:cs typeface="Arial" panose="020B0604020202020204" pitchFamily="34" charset="0"/>
              </a:rPr>
              <a:t>T</a:t>
            </a:r>
            <a:r>
              <a:rPr lang="en-US" sz="2000" dirty="0">
                <a:solidFill>
                  <a:schemeClr val="accent1">
                    <a:lumMod val="75000"/>
                  </a:schemeClr>
                </a:solidFill>
                <a:effectLst/>
                <a:ea typeface="Calibri" panose="020F0502020204030204" pitchFamily="34" charset="0"/>
                <a:cs typeface="Arial" panose="020B0604020202020204" pitchFamily="34" charset="0"/>
              </a:rPr>
              <a:t>he realm of your subconsciousness.</a:t>
            </a:r>
          </a:p>
          <a:p>
            <a:pPr>
              <a:spcAft>
                <a:spcPts val="800"/>
              </a:spcAft>
            </a:pPr>
            <a:r>
              <a:rPr lang="en-US" sz="2000" b="1" dirty="0">
                <a:solidFill>
                  <a:schemeClr val="accent1">
                    <a:lumMod val="50000"/>
                  </a:schemeClr>
                </a:solidFill>
                <a:effectLst/>
                <a:ea typeface="Calibri" panose="020F0502020204030204" pitchFamily="34" charset="0"/>
                <a:cs typeface="Arial" panose="020B0604020202020204" pitchFamily="34" charset="0"/>
              </a:rPr>
              <a:t>Delta (0.5-4Hz) </a:t>
            </a:r>
            <a:r>
              <a:rPr lang="en-US" sz="2000" dirty="0">
                <a:solidFill>
                  <a:schemeClr val="accent1">
                    <a:lumMod val="75000"/>
                  </a:schemeClr>
                </a:solidFill>
                <a:effectLst/>
                <a:ea typeface="Calibri" panose="020F0502020204030204" pitchFamily="34" charset="0"/>
                <a:cs typeface="Arial" panose="020B0604020202020204" pitchFamily="34" charset="0"/>
              </a:rPr>
              <a:t>= Deep, dreamless sleep or very deep transcendental meditation and hypnosis states.  Awareness is fully detached and complete subconscious is experienced.  </a:t>
            </a:r>
            <a:r>
              <a:rPr lang="en-US" sz="2000" dirty="0">
                <a:solidFill>
                  <a:schemeClr val="accent1">
                    <a:lumMod val="75000"/>
                  </a:schemeClr>
                </a:solidFill>
                <a:ea typeface="Calibri" panose="020F0502020204030204" pitchFamily="34" charset="0"/>
                <a:cs typeface="Arial" panose="020B0604020202020204" pitchFamily="34" charset="0"/>
              </a:rPr>
              <a:t>Linked to d</a:t>
            </a:r>
            <a:r>
              <a:rPr lang="en-US" sz="2000" dirty="0">
                <a:solidFill>
                  <a:schemeClr val="accent1">
                    <a:lumMod val="75000"/>
                  </a:schemeClr>
                </a:solidFill>
                <a:effectLst/>
                <a:ea typeface="Calibri" panose="020F0502020204030204" pitchFamily="34" charset="0"/>
                <a:cs typeface="Arial" panose="020B0604020202020204" pitchFamily="34" charset="0"/>
              </a:rPr>
              <a:t>eep healing.</a:t>
            </a:r>
          </a:p>
          <a:p>
            <a:pPr>
              <a:spcAft>
                <a:spcPts val="800"/>
              </a:spcAft>
            </a:pPr>
            <a:r>
              <a:rPr lang="en-US" sz="2000" b="1" dirty="0">
                <a:solidFill>
                  <a:schemeClr val="accent1">
                    <a:lumMod val="50000"/>
                  </a:schemeClr>
                </a:solidFill>
                <a:effectLst/>
                <a:ea typeface="Calibri" panose="020F0502020204030204" pitchFamily="34" charset="0"/>
                <a:cs typeface="Arial" panose="020B0604020202020204" pitchFamily="34" charset="0"/>
              </a:rPr>
              <a:t>Gamma waves (above 40Hz) </a:t>
            </a:r>
            <a:r>
              <a:rPr lang="en-US" sz="2000" dirty="0">
                <a:solidFill>
                  <a:schemeClr val="accent1">
                    <a:lumMod val="75000"/>
                  </a:schemeClr>
                </a:solidFill>
                <a:effectLst/>
                <a:ea typeface="Calibri" panose="020F0502020204030204" pitchFamily="34" charset="0"/>
                <a:cs typeface="Arial" panose="020B0604020202020204" pitchFamily="34" charset="0"/>
              </a:rPr>
              <a:t>= The Insight Wave.  Most recently discovered. </a:t>
            </a:r>
            <a:r>
              <a:rPr lang="en-US" sz="2000" dirty="0">
                <a:solidFill>
                  <a:schemeClr val="accent1">
                    <a:lumMod val="75000"/>
                  </a:schemeClr>
                </a:solidFill>
                <a:ea typeface="Calibri" panose="020F0502020204030204" pitchFamily="34" charset="0"/>
                <a:cs typeface="Arial" panose="020B0604020202020204" pitchFamily="34" charset="0"/>
              </a:rPr>
              <a:t>I</a:t>
            </a:r>
            <a:r>
              <a:rPr lang="en-US" sz="2000" dirty="0">
                <a:solidFill>
                  <a:schemeClr val="accent1">
                    <a:lumMod val="75000"/>
                  </a:schemeClr>
                </a:solidFill>
                <a:effectLst/>
                <a:ea typeface="Calibri" panose="020F0502020204030204" pitchFamily="34" charset="0"/>
                <a:cs typeface="Arial" panose="020B0604020202020204" pitchFamily="34" charset="0"/>
              </a:rPr>
              <a:t>nitial research shows association with bursts of insight and high–level information processing.</a:t>
            </a:r>
          </a:p>
          <a:p>
            <a:pPr>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3D art of a person">
            <a:extLst>
              <a:ext uri="{FF2B5EF4-FFF2-40B4-BE49-F238E27FC236}">
                <a16:creationId xmlns:a16="http://schemas.microsoft.com/office/drawing/2014/main" id="{84760D82-317A-BE2F-E736-99AB4ABFDE72}"/>
              </a:ext>
            </a:extLst>
          </p:cNvPr>
          <p:cNvPicPr>
            <a:picLocks noChangeAspect="1"/>
          </p:cNvPicPr>
          <p:nvPr/>
        </p:nvPicPr>
        <p:blipFill rotWithShape="1">
          <a:blip r:embed="rId3">
            <a:extLst>
              <a:ext uri="{28A0092B-C50C-407E-A947-70E740481C1C}">
                <a14:useLocalDpi xmlns:a14="http://schemas.microsoft.com/office/drawing/2010/main" val="0"/>
              </a:ext>
            </a:extLst>
          </a:blip>
          <a:srcRect l="9119" r="33702" b="1"/>
          <a:stretch/>
        </p:blipFill>
        <p:spPr>
          <a:xfrm>
            <a:off x="8310622" y="243840"/>
            <a:ext cx="3646837" cy="6377939"/>
          </a:xfrm>
          <a:prstGeom prst="rect">
            <a:avLst/>
          </a:prstGeom>
        </p:spPr>
      </p:pic>
    </p:spTree>
    <p:extLst>
      <p:ext uri="{BB962C8B-B14F-4D97-AF65-F5344CB8AC3E}">
        <p14:creationId xmlns:p14="http://schemas.microsoft.com/office/powerpoint/2010/main" val="2532884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1D99-B873-CFFB-7760-F3F717B947EA}"/>
              </a:ext>
            </a:extLst>
          </p:cNvPr>
          <p:cNvSpPr>
            <a:spLocks noGrp="1"/>
          </p:cNvSpPr>
          <p:nvPr>
            <p:ph type="title"/>
          </p:nvPr>
        </p:nvSpPr>
        <p:spPr>
          <a:xfrm>
            <a:off x="7558564" y="609600"/>
            <a:ext cx="3912583" cy="1356360"/>
          </a:xfrm>
        </p:spPr>
        <p:txBody>
          <a:bodyPr>
            <a:normAutofit/>
          </a:bodyPr>
          <a:lstStyle/>
          <a:p>
            <a:pPr algn="ctr"/>
            <a:r>
              <a:rPr lang="en-US" sz="4000" dirty="0">
                <a:solidFill>
                  <a:schemeClr val="tx1"/>
                </a:solidFill>
              </a:rPr>
              <a:t>What is Hypnotherapy? </a:t>
            </a:r>
          </a:p>
        </p:txBody>
      </p:sp>
      <p:graphicFrame>
        <p:nvGraphicFramePr>
          <p:cNvPr id="14" name="Content Placeholder 2">
            <a:extLst>
              <a:ext uri="{FF2B5EF4-FFF2-40B4-BE49-F238E27FC236}">
                <a16:creationId xmlns:a16="http://schemas.microsoft.com/office/drawing/2014/main" id="{1FE248AD-C503-04DC-DA18-B1DC41074863}"/>
              </a:ext>
            </a:extLst>
          </p:cNvPr>
          <p:cNvGraphicFramePr>
            <a:graphicFrameLocks noGrp="1"/>
          </p:cNvGraphicFramePr>
          <p:nvPr>
            <p:ph idx="1"/>
            <p:extLst>
              <p:ext uri="{D42A27DB-BD31-4B8C-83A1-F6EECF244321}">
                <p14:modId xmlns:p14="http://schemas.microsoft.com/office/powerpoint/2010/main" val="1263382634"/>
              </p:ext>
            </p:extLst>
          </p:nvPr>
        </p:nvGraphicFramePr>
        <p:xfrm>
          <a:off x="7558564" y="2057400"/>
          <a:ext cx="391258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Wristwatch face">
            <a:extLst>
              <a:ext uri="{FF2B5EF4-FFF2-40B4-BE49-F238E27FC236}">
                <a16:creationId xmlns:a16="http://schemas.microsoft.com/office/drawing/2014/main" id="{16DBB477-C49B-2993-BC5B-215ED6BF0B45}"/>
              </a:ext>
            </a:extLst>
          </p:cNvPr>
          <p:cNvPicPr>
            <a:picLocks noChangeAspect="1"/>
          </p:cNvPicPr>
          <p:nvPr/>
        </p:nvPicPr>
        <p:blipFill rotWithShape="1">
          <a:blip r:embed="rId8">
            <a:extLst>
              <a:ext uri="{28A0092B-C50C-407E-A947-70E740481C1C}">
                <a14:useLocalDpi xmlns:a14="http://schemas.microsoft.com/office/drawing/2010/main" val="0"/>
              </a:ext>
            </a:extLst>
          </a:blip>
          <a:srcRect r="6601" b="2"/>
          <a:stretch/>
        </p:blipFill>
        <p:spPr>
          <a:xfrm>
            <a:off x="3044815" y="3249974"/>
            <a:ext cx="4027002" cy="2877940"/>
          </a:xfrm>
          <a:prstGeom prst="rect">
            <a:avLst/>
          </a:prstGeom>
        </p:spPr>
      </p:pic>
      <p:pic>
        <p:nvPicPr>
          <p:cNvPr id="11" name="Picture 10" descr="Angle view of circuit shaped like a brain">
            <a:extLst>
              <a:ext uri="{FF2B5EF4-FFF2-40B4-BE49-F238E27FC236}">
                <a16:creationId xmlns:a16="http://schemas.microsoft.com/office/drawing/2014/main" id="{A42FEBF4-F0E8-2F5F-ED8E-EF9142B827BB}"/>
              </a:ext>
            </a:extLst>
          </p:cNvPr>
          <p:cNvPicPr>
            <a:picLocks noChangeAspect="1"/>
          </p:cNvPicPr>
          <p:nvPr/>
        </p:nvPicPr>
        <p:blipFill rotWithShape="1">
          <a:blip r:embed="rId9">
            <a:extLst>
              <a:ext uri="{28A0092B-C50C-407E-A947-70E740481C1C}">
                <a14:useLocalDpi xmlns:a14="http://schemas.microsoft.com/office/drawing/2010/main" val="0"/>
              </a:ext>
            </a:extLst>
          </a:blip>
          <a:srcRect l="5652" r="3584" b="-1"/>
          <a:stretch/>
        </p:blipFill>
        <p:spPr>
          <a:xfrm>
            <a:off x="721369" y="744836"/>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13" name="Picture 12" descr="Man with cherry blossom">
            <a:extLst>
              <a:ext uri="{FF2B5EF4-FFF2-40B4-BE49-F238E27FC236}">
                <a16:creationId xmlns:a16="http://schemas.microsoft.com/office/drawing/2014/main" id="{194BEA7C-D024-0555-4CFF-374D72C25A0B}"/>
              </a:ext>
            </a:extLst>
          </p:cNvPr>
          <p:cNvPicPr>
            <a:picLocks noChangeAspect="1"/>
          </p:cNvPicPr>
          <p:nvPr/>
        </p:nvPicPr>
        <p:blipFill rotWithShape="1">
          <a:blip r:embed="rId10">
            <a:extLst>
              <a:ext uri="{28A0092B-C50C-407E-A947-70E740481C1C}">
                <a14:useLocalDpi xmlns:a14="http://schemas.microsoft.com/office/drawing/2010/main" val="0"/>
              </a:ext>
            </a:extLst>
          </a:blip>
          <a:srcRect l="19026" r="21775" b="-1"/>
          <a:stretch/>
        </p:blipFill>
        <p:spPr>
          <a:xfrm>
            <a:off x="4992748" y="744836"/>
            <a:ext cx="2079069" cy="2344272"/>
          </a:xfrm>
          <a:prstGeom prst="rect">
            <a:avLst/>
          </a:prstGeom>
        </p:spPr>
      </p:pic>
      <p:pic>
        <p:nvPicPr>
          <p:cNvPr id="9" name="Picture 8" descr="Metal pendulum">
            <a:extLst>
              <a:ext uri="{FF2B5EF4-FFF2-40B4-BE49-F238E27FC236}">
                <a16:creationId xmlns:a16="http://schemas.microsoft.com/office/drawing/2014/main" id="{B9E2FC0A-1577-52DE-8785-D5656DE505A3}"/>
              </a:ext>
            </a:extLst>
          </p:cNvPr>
          <p:cNvPicPr>
            <a:picLocks noChangeAspect="1"/>
          </p:cNvPicPr>
          <p:nvPr/>
        </p:nvPicPr>
        <p:blipFill rotWithShape="1">
          <a:blip r:embed="rId11">
            <a:extLst>
              <a:ext uri="{28A0092B-C50C-407E-A947-70E740481C1C}">
                <a14:useLocalDpi xmlns:a14="http://schemas.microsoft.com/office/drawing/2010/main" val="0"/>
              </a:ext>
            </a:extLst>
          </a:blip>
          <a:srcRect l="22468" r="12109" b="-6"/>
          <a:stretch/>
        </p:blipFill>
        <p:spPr>
          <a:xfrm>
            <a:off x="721371" y="4066796"/>
            <a:ext cx="2157385" cy="2061118"/>
          </a:xfrm>
          <a:prstGeom prst="rect">
            <a:avLst/>
          </a:prstGeom>
        </p:spPr>
      </p:pic>
    </p:spTree>
    <p:extLst>
      <p:ext uri="{BB962C8B-B14F-4D97-AF65-F5344CB8AC3E}">
        <p14:creationId xmlns:p14="http://schemas.microsoft.com/office/powerpoint/2010/main" val="28680083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1D99-B873-CFFB-7760-F3F717B947EA}"/>
              </a:ext>
            </a:extLst>
          </p:cNvPr>
          <p:cNvSpPr>
            <a:spLocks noGrp="1"/>
          </p:cNvSpPr>
          <p:nvPr>
            <p:ph type="title"/>
          </p:nvPr>
        </p:nvSpPr>
        <p:spPr>
          <a:xfrm>
            <a:off x="707064" y="609600"/>
            <a:ext cx="6993914" cy="1356360"/>
          </a:xfrm>
        </p:spPr>
        <p:txBody>
          <a:bodyPr>
            <a:normAutofit/>
          </a:bodyPr>
          <a:lstStyle/>
          <a:p>
            <a:pPr algn="ctr"/>
            <a:r>
              <a:rPr lang="en-US" dirty="0">
                <a:solidFill>
                  <a:schemeClr val="tx1"/>
                </a:solidFill>
              </a:rPr>
              <a:t>What does a Hypnotherapy session look like? </a:t>
            </a:r>
          </a:p>
        </p:txBody>
      </p:sp>
      <p:pic>
        <p:nvPicPr>
          <p:cNvPr id="9" name="Picture 8" descr="Metal pendulum">
            <a:extLst>
              <a:ext uri="{FF2B5EF4-FFF2-40B4-BE49-F238E27FC236}">
                <a16:creationId xmlns:a16="http://schemas.microsoft.com/office/drawing/2014/main" id="{B9E2FC0A-1577-52DE-8785-D5656DE505A3}"/>
              </a:ext>
            </a:extLst>
          </p:cNvPr>
          <p:cNvPicPr>
            <a:picLocks noChangeAspect="1"/>
          </p:cNvPicPr>
          <p:nvPr/>
        </p:nvPicPr>
        <p:blipFill rotWithShape="1">
          <a:blip r:embed="rId3">
            <a:extLst>
              <a:ext uri="{28A0092B-C50C-407E-A947-70E740481C1C}">
                <a14:useLocalDpi xmlns:a14="http://schemas.microsoft.com/office/drawing/2010/main" val="0"/>
              </a:ext>
            </a:extLst>
          </a:blip>
          <a:srcRect l="22201" r="11847" b="-1"/>
          <a:stretch/>
        </p:blipFill>
        <p:spPr>
          <a:xfrm>
            <a:off x="8058309" y="2299137"/>
            <a:ext cx="3795819" cy="3555125"/>
          </a:xfrm>
          <a:prstGeom prst="rect">
            <a:avLst/>
          </a:prstGeom>
        </p:spPr>
      </p:pic>
      <p:graphicFrame>
        <p:nvGraphicFramePr>
          <p:cNvPr id="18" name="Content Placeholder 2">
            <a:extLst>
              <a:ext uri="{FF2B5EF4-FFF2-40B4-BE49-F238E27FC236}">
                <a16:creationId xmlns:a16="http://schemas.microsoft.com/office/drawing/2014/main" id="{2F467475-755F-F0DB-FA53-0C2A7A95914B}"/>
              </a:ext>
            </a:extLst>
          </p:cNvPr>
          <p:cNvGraphicFramePr/>
          <p:nvPr>
            <p:extLst>
              <p:ext uri="{D42A27DB-BD31-4B8C-83A1-F6EECF244321}">
                <p14:modId xmlns:p14="http://schemas.microsoft.com/office/powerpoint/2010/main" val="1033829948"/>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20307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90B8-0A74-8202-D7BD-762B6F6831D5}"/>
              </a:ext>
            </a:extLst>
          </p:cNvPr>
          <p:cNvSpPr>
            <a:spLocks noGrp="1"/>
          </p:cNvSpPr>
          <p:nvPr>
            <p:ph type="title"/>
          </p:nvPr>
        </p:nvSpPr>
        <p:spPr>
          <a:xfrm>
            <a:off x="714703" y="609600"/>
            <a:ext cx="10920247" cy="1356360"/>
          </a:xfrm>
        </p:spPr>
        <p:style>
          <a:lnRef idx="1">
            <a:schemeClr val="accent6"/>
          </a:lnRef>
          <a:fillRef idx="3">
            <a:schemeClr val="accent6"/>
          </a:fillRef>
          <a:effectRef idx="2">
            <a:schemeClr val="accent6"/>
          </a:effectRef>
          <a:fontRef idx="minor">
            <a:schemeClr val="lt1"/>
          </a:fontRef>
        </p:style>
        <p:txBody>
          <a:bodyPr>
            <a:normAutofit/>
          </a:bodyPr>
          <a:lstStyle/>
          <a:p>
            <a:r>
              <a:rPr lang="en-US" dirty="0"/>
              <a:t>Cognitive Rehearsal Technique</a:t>
            </a:r>
          </a:p>
        </p:txBody>
      </p:sp>
      <p:graphicFrame>
        <p:nvGraphicFramePr>
          <p:cNvPr id="7" name="Content Placeholder 2">
            <a:extLst>
              <a:ext uri="{FF2B5EF4-FFF2-40B4-BE49-F238E27FC236}">
                <a16:creationId xmlns:a16="http://schemas.microsoft.com/office/drawing/2014/main" id="{4D723635-CDB2-10EF-9B76-6C0F0FDCADFA}"/>
              </a:ext>
            </a:extLst>
          </p:cNvPr>
          <p:cNvGraphicFramePr>
            <a:graphicFrameLocks noGrp="1"/>
          </p:cNvGraphicFramePr>
          <p:nvPr>
            <p:ph idx="1"/>
            <p:extLst>
              <p:ext uri="{D42A27DB-BD31-4B8C-83A1-F6EECF244321}">
                <p14:modId xmlns:p14="http://schemas.microsoft.com/office/powerpoint/2010/main" val="2026334909"/>
              </p:ext>
            </p:extLst>
          </p:nvPr>
        </p:nvGraphicFramePr>
        <p:xfrm>
          <a:off x="4490976" y="2057399"/>
          <a:ext cx="7143975" cy="4437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child wearing goggles and a scarf and hat with arms outstretched&#10;&#10;Description automatically generated">
            <a:extLst>
              <a:ext uri="{FF2B5EF4-FFF2-40B4-BE49-F238E27FC236}">
                <a16:creationId xmlns:a16="http://schemas.microsoft.com/office/drawing/2014/main" id="{6AA56F13-F9F6-4278-1F21-014D185D426D}"/>
              </a:ext>
            </a:extLst>
          </p:cNvPr>
          <p:cNvPicPr>
            <a:picLocks noChangeAspect="1"/>
          </p:cNvPicPr>
          <p:nvPr/>
        </p:nvPicPr>
        <p:blipFill rotWithShape="1">
          <a:blip r:embed="rId8">
            <a:extLst>
              <a:ext uri="{28A0092B-C50C-407E-A947-70E740481C1C}">
                <a14:useLocalDpi xmlns:a14="http://schemas.microsoft.com/office/drawing/2010/main" val="0"/>
              </a:ext>
            </a:extLst>
          </a:blip>
          <a:srcRect l="32708" r="12362" b="-2"/>
          <a:stretch/>
        </p:blipFill>
        <p:spPr>
          <a:xfrm>
            <a:off x="714703" y="2093789"/>
            <a:ext cx="3498487" cy="4275480"/>
          </a:xfrm>
          <a:prstGeom prst="rect">
            <a:avLst/>
          </a:prstGeom>
        </p:spPr>
        <p:style>
          <a:lnRef idx="1">
            <a:schemeClr val="accent6"/>
          </a:lnRef>
          <a:fillRef idx="3">
            <a:schemeClr val="accent6"/>
          </a:fillRef>
          <a:effectRef idx="2">
            <a:schemeClr val="accent6"/>
          </a:effectRef>
          <a:fontRef idx="minor">
            <a:schemeClr val="lt1"/>
          </a:fontRef>
        </p:style>
      </p:pic>
    </p:spTree>
    <p:extLst>
      <p:ext uri="{BB962C8B-B14F-4D97-AF65-F5344CB8AC3E}">
        <p14:creationId xmlns:p14="http://schemas.microsoft.com/office/powerpoint/2010/main" val="4206416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14211-7879-0737-3D6D-220ABC48454F}"/>
              </a:ext>
            </a:extLst>
          </p:cNvPr>
          <p:cNvSpPr>
            <a:spLocks noGrp="1"/>
          </p:cNvSpPr>
          <p:nvPr>
            <p:ph type="title"/>
          </p:nvPr>
        </p:nvSpPr>
        <p:spPr>
          <a:xfrm>
            <a:off x="4441783" y="609600"/>
            <a:ext cx="6693061" cy="1356360"/>
          </a:xfrm>
        </p:spPr>
        <p:txBody>
          <a:bodyPr>
            <a:normAutofit/>
          </a:bodyPr>
          <a:lstStyle/>
          <a:p>
            <a:r>
              <a:rPr lang="en-US" i="1">
                <a:latin typeface="+mn-lt"/>
              </a:rPr>
              <a:t>Changing Eating Behavior</a:t>
            </a:r>
          </a:p>
        </p:txBody>
      </p:sp>
      <p:graphicFrame>
        <p:nvGraphicFramePr>
          <p:cNvPr id="20" name="Content Placeholder 10">
            <a:extLst>
              <a:ext uri="{FF2B5EF4-FFF2-40B4-BE49-F238E27FC236}">
                <a16:creationId xmlns:a16="http://schemas.microsoft.com/office/drawing/2014/main" id="{3106F911-1E02-752F-EFBE-62947B2E652A}"/>
              </a:ext>
            </a:extLst>
          </p:cNvPr>
          <p:cNvGraphicFramePr>
            <a:graphicFrameLocks noGrp="1"/>
          </p:cNvGraphicFramePr>
          <p:nvPr>
            <p:ph idx="1"/>
            <p:extLst>
              <p:ext uri="{D42A27DB-BD31-4B8C-83A1-F6EECF244321}">
                <p14:modId xmlns:p14="http://schemas.microsoft.com/office/powerpoint/2010/main" val="1623184113"/>
              </p:ext>
            </p:extLst>
          </p:nvPr>
        </p:nvGraphicFramePr>
        <p:xfrm>
          <a:off x="4441783" y="2057400"/>
          <a:ext cx="669306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Content Placeholder 6">
            <a:extLst>
              <a:ext uri="{FF2B5EF4-FFF2-40B4-BE49-F238E27FC236}">
                <a16:creationId xmlns:a16="http://schemas.microsoft.com/office/drawing/2014/main" id="{C75D596D-6B38-A60E-DBE3-4DC5A4C95BC5}"/>
              </a:ext>
            </a:extLst>
          </p:cNvPr>
          <p:cNvPicPr>
            <a:picLocks noChangeAspect="1"/>
          </p:cNvPicPr>
          <p:nvPr/>
        </p:nvPicPr>
        <p:blipFill>
          <a:blip r:embed="rId8">
            <a:extLst>
              <a:ext uri="{28A0092B-C50C-407E-A947-70E740481C1C}">
                <a14:useLocalDpi xmlns:a14="http://schemas.microsoft.com/office/drawing/2010/main" val="0"/>
              </a:ext>
            </a:extLst>
          </a:blip>
          <a:stretch/>
        </p:blipFill>
        <p:spPr>
          <a:xfrm>
            <a:off x="346841" y="1481959"/>
            <a:ext cx="4094942" cy="1787021"/>
          </a:xfrm>
          <a:prstGeom prst="rect">
            <a:avLst/>
          </a:prstGeom>
        </p:spPr>
      </p:pic>
      <p:pic>
        <p:nvPicPr>
          <p:cNvPr id="4" name="Picture 3" descr="Person holding a handful of tomatoes">
            <a:extLst>
              <a:ext uri="{FF2B5EF4-FFF2-40B4-BE49-F238E27FC236}">
                <a16:creationId xmlns:a16="http://schemas.microsoft.com/office/drawing/2014/main" id="{41D604E0-ED96-B926-E15E-CF41DB58F6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435" y="3589020"/>
            <a:ext cx="3507714" cy="2506980"/>
          </a:xfrm>
          <a:prstGeom prst="rect">
            <a:avLst/>
          </a:prstGeom>
        </p:spPr>
      </p:pic>
    </p:spTree>
    <p:extLst>
      <p:ext uri="{BB962C8B-B14F-4D97-AF65-F5344CB8AC3E}">
        <p14:creationId xmlns:p14="http://schemas.microsoft.com/office/powerpoint/2010/main" val="3169277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0D4A-8475-D4A7-862B-8B1034961DE9}"/>
              </a:ext>
            </a:extLst>
          </p:cNvPr>
          <p:cNvSpPr>
            <a:spLocks noGrp="1"/>
          </p:cNvSpPr>
          <p:nvPr>
            <p:ph type="title"/>
          </p:nvPr>
        </p:nvSpPr>
        <p:spPr/>
        <p:txBody>
          <a:bodyPr>
            <a:normAutofit/>
          </a:bodyPr>
          <a:lstStyle/>
          <a:p>
            <a:pPr algn="ctr"/>
            <a:r>
              <a:rPr lang="en-US" sz="5400" dirty="0">
                <a:solidFill>
                  <a:schemeClr val="tx1"/>
                </a:solidFill>
                <a:cs typeface="Arial" panose="020B0604020202020204" pitchFamily="34" charset="0"/>
              </a:rPr>
              <a:t>Objectives</a:t>
            </a:r>
          </a:p>
        </p:txBody>
      </p:sp>
      <p:graphicFrame>
        <p:nvGraphicFramePr>
          <p:cNvPr id="51" name="Content Placeholder 2">
            <a:extLst>
              <a:ext uri="{FF2B5EF4-FFF2-40B4-BE49-F238E27FC236}">
                <a16:creationId xmlns:a16="http://schemas.microsoft.com/office/drawing/2014/main" id="{EC49D052-D106-538D-3706-1069C143986E}"/>
              </a:ext>
            </a:extLst>
          </p:cNvPr>
          <p:cNvGraphicFramePr>
            <a:graphicFrameLocks noGrp="1"/>
          </p:cNvGraphicFramePr>
          <p:nvPr>
            <p:ph idx="1"/>
            <p:extLst>
              <p:ext uri="{D42A27DB-BD31-4B8C-83A1-F6EECF244321}">
                <p14:modId xmlns:p14="http://schemas.microsoft.com/office/powerpoint/2010/main" val="2012007302"/>
              </p:ext>
            </p:extLst>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5715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BA2A-7826-B041-4FFA-A83D0E971C24}"/>
              </a:ext>
            </a:extLst>
          </p:cNvPr>
          <p:cNvSpPr>
            <a:spLocks noGrp="1"/>
          </p:cNvSpPr>
          <p:nvPr>
            <p:ph type="title"/>
          </p:nvPr>
        </p:nvSpPr>
        <p:spPr>
          <a:xfrm>
            <a:off x="299546" y="370114"/>
            <a:ext cx="6177454" cy="1290520"/>
          </a:xfrm>
        </p:spPr>
        <p:txBody>
          <a:bodyPr>
            <a:normAutofit/>
          </a:bodyPr>
          <a:lstStyle/>
          <a:p>
            <a:pPr algn="ctr"/>
            <a:r>
              <a:rPr lang="en-US" sz="3200">
                <a:solidFill>
                  <a:schemeClr val="tx1"/>
                </a:solidFill>
              </a:rPr>
              <a:t>Barriers and Facilitators of Healthy Lifestyle Change</a:t>
            </a:r>
            <a:endParaRPr lang="en-US" sz="3200" dirty="0">
              <a:solidFill>
                <a:schemeClr val="tx1"/>
              </a:solidFill>
            </a:endParaRPr>
          </a:p>
        </p:txBody>
      </p:sp>
      <p:graphicFrame>
        <p:nvGraphicFramePr>
          <p:cNvPr id="44" name="Content Placeholder 41">
            <a:extLst>
              <a:ext uri="{FF2B5EF4-FFF2-40B4-BE49-F238E27FC236}">
                <a16:creationId xmlns:a16="http://schemas.microsoft.com/office/drawing/2014/main" id="{7C92890D-86C7-D580-63A6-077543507F70}"/>
              </a:ext>
            </a:extLst>
          </p:cNvPr>
          <p:cNvGraphicFramePr>
            <a:graphicFrameLocks noGrp="1"/>
          </p:cNvGraphicFramePr>
          <p:nvPr>
            <p:ph idx="1"/>
          </p:nvPr>
        </p:nvGraphicFramePr>
        <p:xfrm>
          <a:off x="6400800" y="609600"/>
          <a:ext cx="5464629" cy="5927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screenshot of a medical report&#10;&#10;Description automatically generated">
            <a:extLst>
              <a:ext uri="{FF2B5EF4-FFF2-40B4-BE49-F238E27FC236}">
                <a16:creationId xmlns:a16="http://schemas.microsoft.com/office/drawing/2014/main" id="{B0579678-E52C-F1EC-30E1-E6E8ED8A7665}"/>
              </a:ext>
            </a:extLst>
          </p:cNvPr>
          <p:cNvPicPr>
            <a:picLocks noChangeAspect="1"/>
          </p:cNvPicPr>
          <p:nvPr/>
        </p:nvPicPr>
        <p:blipFill>
          <a:blip r:embed="rId8"/>
          <a:stretch>
            <a:fillRect/>
          </a:stretch>
        </p:blipFill>
        <p:spPr>
          <a:xfrm>
            <a:off x="457200" y="1452072"/>
            <a:ext cx="5943600" cy="4874260"/>
          </a:xfrm>
          <a:prstGeom prst="rect">
            <a:avLst/>
          </a:prstGeom>
        </p:spPr>
      </p:pic>
    </p:spTree>
    <p:extLst>
      <p:ext uri="{BB962C8B-B14F-4D97-AF65-F5344CB8AC3E}">
        <p14:creationId xmlns:p14="http://schemas.microsoft.com/office/powerpoint/2010/main" val="2807922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BA2A-7826-B041-4FFA-A83D0E971C24}"/>
              </a:ext>
            </a:extLst>
          </p:cNvPr>
          <p:cNvSpPr>
            <a:spLocks noGrp="1"/>
          </p:cNvSpPr>
          <p:nvPr>
            <p:ph type="title"/>
          </p:nvPr>
        </p:nvSpPr>
        <p:spPr>
          <a:xfrm>
            <a:off x="299546" y="370114"/>
            <a:ext cx="6177454" cy="1290520"/>
          </a:xfrm>
        </p:spPr>
        <p:txBody>
          <a:bodyPr>
            <a:normAutofit/>
          </a:bodyPr>
          <a:lstStyle/>
          <a:p>
            <a:pPr algn="ctr"/>
            <a:r>
              <a:rPr lang="en-US" sz="3200" dirty="0">
                <a:solidFill>
                  <a:schemeClr val="tx1"/>
                </a:solidFill>
              </a:rPr>
              <a:t>Barriers and Facilitators of Healthy Lifestyle Change</a:t>
            </a:r>
          </a:p>
        </p:txBody>
      </p:sp>
      <p:sp>
        <p:nvSpPr>
          <p:cNvPr id="42" name="Content Placeholder 41">
            <a:extLst>
              <a:ext uri="{FF2B5EF4-FFF2-40B4-BE49-F238E27FC236}">
                <a16:creationId xmlns:a16="http://schemas.microsoft.com/office/drawing/2014/main" id="{948E35C4-0128-0C00-6191-35E2BB8D84B2}"/>
              </a:ext>
            </a:extLst>
          </p:cNvPr>
          <p:cNvSpPr>
            <a:spLocks noGrp="1"/>
          </p:cNvSpPr>
          <p:nvPr>
            <p:ph idx="1"/>
          </p:nvPr>
        </p:nvSpPr>
        <p:spPr>
          <a:xfrm>
            <a:off x="6400800" y="609600"/>
            <a:ext cx="5464629" cy="5927834"/>
          </a:xfrm>
        </p:spPr>
        <p:txBody>
          <a:bodyPr>
            <a:normAutofit/>
          </a:bodyPr>
          <a:lstStyle/>
          <a:p>
            <a:pPr marL="45720" indent="0">
              <a:buNone/>
            </a:pPr>
            <a:endParaRPr lang="en-US" sz="1800" b="0" i="1" dirty="0">
              <a:solidFill>
                <a:schemeClr val="accent1">
                  <a:lumMod val="75000"/>
                </a:schemeClr>
              </a:solidFill>
              <a:effectLst/>
              <a:latin typeface="Calibri" panose="020F0502020204030204" pitchFamily="34" charset="0"/>
              <a:cs typeface="Calibri" panose="020F0502020204030204" pitchFamily="34" charset="0"/>
            </a:endParaRPr>
          </a:p>
          <a:p>
            <a:r>
              <a:rPr lang="en-US" sz="1800" b="0" i="1" dirty="0">
                <a:solidFill>
                  <a:schemeClr val="accent1">
                    <a:lumMod val="75000"/>
                  </a:schemeClr>
                </a:solidFill>
                <a:effectLst/>
                <a:latin typeface="Calibri" panose="020F0502020204030204" pitchFamily="34" charset="0"/>
                <a:cs typeface="Calibri" panose="020F0502020204030204" pitchFamily="34" charset="0"/>
              </a:rPr>
              <a:t>“Semi structured interviews … 15 participants (11 women and 4 men; mean age of 23 years) … recorded having lost ≥5% weight after undergoing 3 hypnotherapy sessions previously at a public university in Terengganu, Malaysia.”</a:t>
            </a:r>
          </a:p>
          <a:p>
            <a:r>
              <a:rPr lang="en-US" sz="1800" b="0" i="1" dirty="0">
                <a:solidFill>
                  <a:schemeClr val="accent1">
                    <a:lumMod val="75000"/>
                  </a:schemeClr>
                </a:solidFill>
                <a:effectLst/>
                <a:latin typeface="Calibri" panose="020F0502020204030204" pitchFamily="34" charset="0"/>
                <a:cs typeface="Calibri" panose="020F0502020204030204" pitchFamily="34" charset="0"/>
              </a:rPr>
              <a:t>“All participants contended that hypnotherapy played a role in their weight-loss journey through increased mindful eating and enhanced motivation to make lifestyle modifications.”</a:t>
            </a:r>
          </a:p>
          <a:p>
            <a:r>
              <a:rPr lang="en-US" sz="1800" b="0" i="1" dirty="0">
                <a:solidFill>
                  <a:schemeClr val="accent1">
                    <a:lumMod val="75000"/>
                  </a:schemeClr>
                </a:solidFill>
                <a:effectLst/>
                <a:latin typeface="Calibri" panose="020F0502020204030204" pitchFamily="34" charset="0"/>
                <a:cs typeface="Calibri" panose="020F0502020204030204" pitchFamily="34" charset="0"/>
              </a:rPr>
              <a:t>“Barriers to healthy lifestyle changes included high costs of healthy foods and lack of support for healthy food sources in social and family settings.”</a:t>
            </a:r>
          </a:p>
          <a:p>
            <a:r>
              <a:rPr lang="en-US" sz="1800" b="0" i="1" dirty="0">
                <a:solidFill>
                  <a:schemeClr val="accent1">
                    <a:lumMod val="75000"/>
                  </a:schemeClr>
                </a:solidFill>
                <a:effectLst/>
                <a:latin typeface="Calibri" panose="020F0502020204030204" pitchFamily="34" charset="0"/>
                <a:cs typeface="Calibri" panose="020F0502020204030204" pitchFamily="34" charset="0"/>
              </a:rPr>
              <a:t>“Hypnotherapy is essential as an adjunct tool in assisting weight loss. However, additional efforts are needed to improve support in the weight management journey.”</a:t>
            </a:r>
          </a:p>
          <a:p>
            <a:endParaRPr lang="en-US" sz="1800" b="0" i="1" dirty="0">
              <a:solidFill>
                <a:schemeClr val="accent1">
                  <a:lumMod val="75000"/>
                </a:schemeClr>
              </a:solidFill>
              <a:effectLst/>
              <a:latin typeface="Calibri" panose="020F0502020204030204" pitchFamily="34" charset="0"/>
              <a:cs typeface="Calibri" panose="020F0502020204030204" pitchFamily="34" charset="0"/>
            </a:endParaRPr>
          </a:p>
          <a:p>
            <a:endParaRPr lang="en-US" sz="1500" i="1" dirty="0">
              <a:latin typeface="Calibri" panose="020F0502020204030204" pitchFamily="34" charset="0"/>
              <a:cs typeface="Calibri" panose="020F0502020204030204" pitchFamily="34" charset="0"/>
            </a:endParaRPr>
          </a:p>
        </p:txBody>
      </p:sp>
      <p:pic>
        <p:nvPicPr>
          <p:cNvPr id="3" name="Picture 2" descr="A screenshot of a medical report&#10;&#10;Description automatically generated">
            <a:extLst>
              <a:ext uri="{FF2B5EF4-FFF2-40B4-BE49-F238E27FC236}">
                <a16:creationId xmlns:a16="http://schemas.microsoft.com/office/drawing/2014/main" id="{B0579678-E52C-F1EC-30E1-E6E8ED8A7665}"/>
              </a:ext>
            </a:extLst>
          </p:cNvPr>
          <p:cNvPicPr>
            <a:picLocks noChangeAspect="1"/>
          </p:cNvPicPr>
          <p:nvPr/>
        </p:nvPicPr>
        <p:blipFill>
          <a:blip r:embed="rId3"/>
          <a:stretch>
            <a:fillRect/>
          </a:stretch>
        </p:blipFill>
        <p:spPr>
          <a:xfrm>
            <a:off x="457200" y="1452072"/>
            <a:ext cx="5943600" cy="4874260"/>
          </a:xfrm>
          <a:prstGeom prst="rect">
            <a:avLst/>
          </a:prstGeom>
        </p:spPr>
      </p:pic>
    </p:spTree>
    <p:extLst>
      <p:ext uri="{BB962C8B-B14F-4D97-AF65-F5344CB8AC3E}">
        <p14:creationId xmlns:p14="http://schemas.microsoft.com/office/powerpoint/2010/main" val="3465068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FBA2A-7826-B041-4FFA-A83D0E971C24}"/>
              </a:ext>
            </a:extLst>
          </p:cNvPr>
          <p:cNvSpPr>
            <a:spLocks noGrp="1"/>
          </p:cNvSpPr>
          <p:nvPr>
            <p:ph type="title"/>
          </p:nvPr>
        </p:nvSpPr>
        <p:spPr>
          <a:xfrm>
            <a:off x="872065" y="472966"/>
            <a:ext cx="10599082" cy="893379"/>
          </a:xfrm>
        </p:spPr>
        <p:txBody>
          <a:bodyPr>
            <a:normAutofit/>
          </a:bodyPr>
          <a:lstStyle/>
          <a:p>
            <a:pPr algn="ctr"/>
            <a:r>
              <a:rPr lang="en-US" sz="4000" dirty="0">
                <a:solidFill>
                  <a:schemeClr val="tx1"/>
                </a:solidFill>
              </a:rPr>
              <a:t>Gaining Recognition</a:t>
            </a:r>
          </a:p>
        </p:txBody>
      </p:sp>
      <p:sp>
        <p:nvSpPr>
          <p:cNvPr id="85" name="Content Placeholder 41">
            <a:extLst>
              <a:ext uri="{FF2B5EF4-FFF2-40B4-BE49-F238E27FC236}">
                <a16:creationId xmlns:a16="http://schemas.microsoft.com/office/drawing/2014/main" id="{948E35C4-0128-0C00-6191-35E2BB8D84B2}"/>
              </a:ext>
            </a:extLst>
          </p:cNvPr>
          <p:cNvSpPr>
            <a:spLocks noGrp="1"/>
          </p:cNvSpPr>
          <p:nvPr>
            <p:ph idx="1"/>
          </p:nvPr>
        </p:nvSpPr>
        <p:spPr>
          <a:xfrm>
            <a:off x="6477000" y="1366345"/>
            <a:ext cx="5388429" cy="5018689"/>
          </a:xfrm>
        </p:spPr>
        <p:txBody>
          <a:bodyPr>
            <a:normAutofit/>
          </a:bodyPr>
          <a:lstStyle/>
          <a:p>
            <a:r>
              <a:rPr lang="en-US" sz="2000" i="1" dirty="0">
                <a:solidFill>
                  <a:schemeClr val="accent1">
                    <a:lumMod val="75000"/>
                  </a:schemeClr>
                </a:solidFill>
                <a:latin typeface="Calibri" panose="020F0502020204030204" pitchFamily="34" charset="0"/>
                <a:cs typeface="Calibri" panose="020F0502020204030204" pitchFamily="34" charset="0"/>
              </a:rPr>
              <a:t>“</a:t>
            </a:r>
            <a:r>
              <a:rPr lang="en-CA" sz="1800" dirty="0">
                <a:effectLst/>
                <a:latin typeface="Calibri" panose="020F0502020204030204" pitchFamily="34" charset="0"/>
                <a:ea typeface="Calibri" panose="020F0502020204030204" pitchFamily="34" charset="0"/>
                <a:cs typeface="Times New Roman" panose="02020603050405020304" pitchFamily="18" charset="0"/>
              </a:rPr>
              <a:t>A total of 539 respondents (82.7% women and 17.3% men) between the ages of 17 and 67 years were represented in the seven studies.”</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“Although the literature has generally identified hypnotherapy as a useful adjuvant for weight loss, its effectiveness remains unclear and has not been scientifically replicated. It is also one of the least-researched therapies, and the evidence is limited due to duration of the intervention and its long-term effectiveness.” </a:t>
            </a:r>
          </a:p>
          <a:p>
            <a:r>
              <a:rPr lang="en-CA" sz="1800" dirty="0">
                <a:effectLst/>
                <a:latin typeface="Calibri" panose="020F0502020204030204" pitchFamily="34" charset="0"/>
                <a:ea typeface="Calibri" panose="020F0502020204030204" pitchFamily="34" charset="0"/>
                <a:cs typeface="Times New Roman" panose="02020603050405020304" pitchFamily="18" charset="0"/>
              </a:rPr>
              <a:t>“We conclude that hypnotherapy has been shown to be a safe and effective adjuvant treatment for assisting weight loss. However, methodological weaknesses such as small sample sizes, high drop-out rates, therapist allegiance effects, varied techniques and duration of the hypnotherapy interventions have prevented a more concrete conclusion.”</a:t>
            </a:r>
            <a:endParaRPr lang="en-US" sz="1800" i="1"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5E47E53-90EF-5B9A-501B-32C200DDF767}"/>
              </a:ext>
            </a:extLst>
          </p:cNvPr>
          <p:cNvPicPr>
            <a:picLocks noChangeAspect="1"/>
          </p:cNvPicPr>
          <p:nvPr/>
        </p:nvPicPr>
        <p:blipFill>
          <a:blip r:embed="rId3"/>
          <a:stretch>
            <a:fillRect/>
          </a:stretch>
        </p:blipFill>
        <p:spPr>
          <a:xfrm>
            <a:off x="872065" y="1243355"/>
            <a:ext cx="5944115" cy="5285690"/>
          </a:xfrm>
          <a:prstGeom prst="rect">
            <a:avLst/>
          </a:prstGeom>
        </p:spPr>
      </p:pic>
    </p:spTree>
    <p:extLst>
      <p:ext uri="{BB962C8B-B14F-4D97-AF65-F5344CB8AC3E}">
        <p14:creationId xmlns:p14="http://schemas.microsoft.com/office/powerpoint/2010/main" val="3831809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9C525-2700-0CB2-81C1-FD9DC641E88F}"/>
              </a:ext>
            </a:extLst>
          </p:cNvPr>
          <p:cNvSpPr>
            <a:spLocks noGrp="1"/>
          </p:cNvSpPr>
          <p:nvPr>
            <p:ph type="title"/>
          </p:nvPr>
        </p:nvSpPr>
        <p:spPr>
          <a:xfrm>
            <a:off x="1143000" y="485030"/>
            <a:ext cx="9875520" cy="1605500"/>
          </a:xfrm>
        </p:spPr>
        <p:txBody>
          <a:bodyPr>
            <a:normAutofit/>
          </a:bodyPr>
          <a:lstStyle/>
          <a:p>
            <a:pPr algn="ctr"/>
            <a:r>
              <a:rPr lang="en-US" dirty="0">
                <a:solidFill>
                  <a:schemeClr val="tx1"/>
                </a:solidFill>
              </a:rPr>
              <a:t>Summary</a:t>
            </a:r>
          </a:p>
        </p:txBody>
      </p:sp>
      <p:sp>
        <p:nvSpPr>
          <p:cNvPr id="59" name="Content Placeholder 2">
            <a:extLst>
              <a:ext uri="{FF2B5EF4-FFF2-40B4-BE49-F238E27FC236}">
                <a16:creationId xmlns:a16="http://schemas.microsoft.com/office/drawing/2014/main" id="{4A03F34A-1BD1-E2ED-B657-6A03880C63D6}"/>
              </a:ext>
            </a:extLst>
          </p:cNvPr>
          <p:cNvSpPr>
            <a:spLocks noGrp="1"/>
          </p:cNvSpPr>
          <p:nvPr>
            <p:ph idx="1"/>
          </p:nvPr>
        </p:nvSpPr>
        <p:spPr>
          <a:xfrm>
            <a:off x="693684" y="2575560"/>
            <a:ext cx="10909738" cy="4140550"/>
          </a:xfrm>
        </p:spPr>
        <p:txBody>
          <a:bodyPr>
            <a:normAutofit/>
          </a:bodyPr>
          <a:lstStyle/>
          <a:p>
            <a:endParaRPr lang="en-US" dirty="0">
              <a:solidFill>
                <a:schemeClr val="tx1"/>
              </a:solidFill>
              <a:latin typeface="Calibri" panose="020F0502020204030204" pitchFamily="34" charset="0"/>
              <a:cs typeface="Calibri" panose="020F0502020204030204" pitchFamily="34" charset="0"/>
            </a:endParaRPr>
          </a:p>
          <a:p>
            <a:r>
              <a:rPr lang="en-US" dirty="0">
                <a:solidFill>
                  <a:schemeClr val="tx1"/>
                </a:solidFill>
                <a:latin typeface="Calibri" panose="020F0502020204030204" pitchFamily="34" charset="0"/>
                <a:cs typeface="Calibri" panose="020F0502020204030204" pitchFamily="34" charset="0"/>
              </a:rPr>
              <a:t>Hypnotherapy is becoming more widely accepted due to it’s low risk factors and many positive outcomes in sleep disorders as well as cognitive and physical diseases.</a:t>
            </a:r>
          </a:p>
          <a:p>
            <a:endParaRPr lang="en-US" dirty="0">
              <a:solidFill>
                <a:schemeClr val="tx1"/>
              </a:solidFill>
              <a:latin typeface="Calibri" panose="020F0502020204030204" pitchFamily="34" charset="0"/>
              <a:cs typeface="Calibri" panose="020F0502020204030204" pitchFamily="34" charset="0"/>
            </a:endParaRPr>
          </a:p>
          <a:p>
            <a:endParaRPr lang="en-US" dirty="0">
              <a:solidFill>
                <a:schemeClr val="tx1"/>
              </a:solidFill>
            </a:endParaRPr>
          </a:p>
          <a:p>
            <a:endParaRPr lang="en-US" dirty="0">
              <a:solidFill>
                <a:schemeClr val="tx1"/>
              </a:solidFill>
            </a:endParaRPr>
          </a:p>
          <a:p>
            <a:pPr marL="45720" indent="0">
              <a:buNone/>
            </a:pPr>
            <a:endParaRPr lang="en-US" dirty="0">
              <a:solidFill>
                <a:schemeClr val="tx1"/>
              </a:solidFill>
            </a:endParaRPr>
          </a:p>
        </p:txBody>
      </p:sp>
    </p:spTree>
    <p:extLst>
      <p:ext uri="{BB962C8B-B14F-4D97-AF65-F5344CB8AC3E}">
        <p14:creationId xmlns:p14="http://schemas.microsoft.com/office/powerpoint/2010/main" val="4025094913"/>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B9CED-BA0D-2B42-CAC3-863410F514E8}"/>
              </a:ext>
            </a:extLst>
          </p:cNvPr>
          <p:cNvSpPr>
            <a:spLocks noGrp="1"/>
          </p:cNvSpPr>
          <p:nvPr>
            <p:ph type="title"/>
          </p:nvPr>
        </p:nvSpPr>
        <p:spPr>
          <a:xfrm>
            <a:off x="1158240" y="326572"/>
            <a:ext cx="9875520" cy="1356360"/>
          </a:xfrm>
        </p:spPr>
        <p:txBody>
          <a:bodyPr/>
          <a:lstStyle/>
          <a:p>
            <a:pPr algn="ctr"/>
            <a:r>
              <a:rPr lang="en-US" u="sng" dirty="0">
                <a:solidFill>
                  <a:schemeClr val="tx1"/>
                </a:solidFill>
              </a:rPr>
              <a:t>References</a:t>
            </a:r>
          </a:p>
        </p:txBody>
      </p:sp>
      <p:sp>
        <p:nvSpPr>
          <p:cNvPr id="3" name="Content Placeholder 2">
            <a:extLst>
              <a:ext uri="{FF2B5EF4-FFF2-40B4-BE49-F238E27FC236}">
                <a16:creationId xmlns:a16="http://schemas.microsoft.com/office/drawing/2014/main" id="{50143DA9-6F5B-5543-E449-4A9DB42912AC}"/>
              </a:ext>
            </a:extLst>
          </p:cNvPr>
          <p:cNvSpPr>
            <a:spLocks noGrp="1"/>
          </p:cNvSpPr>
          <p:nvPr>
            <p:ph idx="1"/>
          </p:nvPr>
        </p:nvSpPr>
        <p:spPr>
          <a:xfrm>
            <a:off x="435430" y="1513490"/>
            <a:ext cx="11440884" cy="5017938"/>
          </a:xfrm>
        </p:spPr>
        <p:txBody>
          <a:bodyPr>
            <a:normAutofit fontScale="92500" lnSpcReduction="20000"/>
          </a:bodyPr>
          <a:lstStyle/>
          <a:p>
            <a:pPr marL="342900" lvl="0" indent="-342900">
              <a:lnSpc>
                <a:spcPct val="107000"/>
              </a:lnSpc>
              <a:buFont typeface="+mj-lt"/>
              <a:buAutoNum type="arabicPeriod"/>
            </a:pP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Roslim</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N. A., Ahmad, A., </a:t>
            </a: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Mansor</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M., Aung, M. M. T., Hamzah, F., &amp; Lua, P. L. (2023). A Qualitative Exploration of Weight Loss Experiences through Hypnotherapy. The International journal of clinical and experimental hypnosis, 71(3), 235–249. https://doi.org/10.1080/00207144.2023.2227237</a:t>
            </a:r>
            <a:endParaRPr lang="en-CA"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Comșa</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L. T., David, O. A., &amp; David, D. O. (2022). Eating Behavior-Choice or Reconstruction of Past Experience? A Randomized Clinical Trial of Changing Eating Intentions of Healthy Adults Through Hypnotic Suggestions. Behavior therapy, 53(2), 323–333. </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https://doi.org/10.1016/j.beth.2021.09.005</a:t>
            </a:r>
            <a:endPar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Erşan</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S., &amp; </a:t>
            </a: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Erşan</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E. E. (2020). Effects of Hypnotherapy on Weight Loss and thus on Serum Leptin, Adiponectin, and Irisin Levels in Obese Patients. Journal of alternative and complementary medicine (New York, N.Y.), 26(11), 1047–1054. </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https://doi.org/10.1089/acm.2020.0104</a:t>
            </a:r>
            <a:endPar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Delestre</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F., </a:t>
            </a: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Lehéricey</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G., </a:t>
            </a: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Estellat</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C., Diallo, M. H., Hansel, B., </a:t>
            </a: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Giral</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P. (2022).  Hypnosis reduces food impulsivity in patients with obesity and high levels of disinhibition: HYPNODIET randomized controlled clinical trial.  The American Journal of Clinical Nutrition, 115(6), 1637–1645. </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https://doi.org/10.1093/ajcn/nqac046</a:t>
            </a:r>
            <a:endPar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r>
              <a:rPr lang="en-US"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Wharton, S. (2020). Obesity in Adults:  A Clinical Practice guideline. </a:t>
            </a:r>
            <a:r>
              <a:rPr lang="pt-BR" sz="18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CMAJ 2020 August 4;192:E875-91. https://doi: 10.1503/cmaj.191707</a:t>
            </a:r>
          </a:p>
          <a:p>
            <a:pPr marL="342900" lvl="0" indent="-342900">
              <a:lnSpc>
                <a:spcPct val="107000"/>
              </a:lnSpc>
              <a:buFont typeface="+mj-lt"/>
              <a:buAutoNum type="arabicPeriod"/>
            </a:pP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Roslim</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N. A., Ahmad, A., </a:t>
            </a:r>
            <a:r>
              <a:rPr lang="en-US" sz="1800" dirty="0" err="1">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Mansor</a:t>
            </a:r>
            <a:r>
              <a:rPr lang="en-US" sz="1800" dirty="0">
                <a:solidFill>
                  <a:schemeClr val="accent1">
                    <a:lumMod val="75000"/>
                  </a:schemeClr>
                </a:solidFill>
                <a:effectLst/>
                <a:latin typeface="Arial" panose="020B0604020202020204" pitchFamily="34" charset="0"/>
                <a:ea typeface="Calibri" panose="020F0502020204030204" pitchFamily="34" charset="0"/>
                <a:cs typeface="Arial" panose="020B0604020202020204" pitchFamily="34" charset="0"/>
              </a:rPr>
              <a:t>, M., Aung, M. M. T., Hamzah, F., Hassan, H., Lua, P. L. (2021).  Hypnotherapy for overweight and obese patients: A narrative review, Journal of Integrative Medicine, 19 (1), 1-5, ISSN 2095-4964.  https://doi.org/10.1016/j.joim.2020.10.006.</a:t>
            </a:r>
          </a:p>
          <a:p>
            <a:pPr marL="342900" lvl="0" indent="-342900">
              <a:lnSpc>
                <a:spcPct val="107000"/>
              </a:lnSpc>
              <a:buFont typeface="+mj-lt"/>
              <a:buAutoNum type="arabicPeriod"/>
            </a:pPr>
            <a:endParaRPr lang="en-US"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endParaRPr lang="en-US"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mj-lt"/>
              <a:buAutoNum type="arabicPeriod"/>
            </a:pPr>
            <a:endParaRPr lang="en-CA"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13126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90B8-0A74-8202-D7BD-762B6F6831D5}"/>
              </a:ext>
            </a:extLst>
          </p:cNvPr>
          <p:cNvSpPr>
            <a:spLocks noGrp="1"/>
          </p:cNvSpPr>
          <p:nvPr>
            <p:ph type="title"/>
          </p:nvPr>
        </p:nvSpPr>
        <p:spPr>
          <a:xfrm>
            <a:off x="1143000" y="609600"/>
            <a:ext cx="6693061" cy="1356360"/>
          </a:xfrm>
        </p:spPr>
        <p:txBody>
          <a:bodyPr>
            <a:normAutofit/>
          </a:bodyPr>
          <a:lstStyle/>
          <a:p>
            <a:pPr algn="ctr"/>
            <a:r>
              <a:rPr lang="en-US" dirty="0">
                <a:solidFill>
                  <a:schemeClr val="tx1"/>
                </a:solidFill>
              </a:rPr>
              <a:t>  Definition is Everything.</a:t>
            </a:r>
          </a:p>
        </p:txBody>
      </p:sp>
      <p:sp>
        <p:nvSpPr>
          <p:cNvPr id="3" name="Content Placeholder 2">
            <a:extLst>
              <a:ext uri="{FF2B5EF4-FFF2-40B4-BE49-F238E27FC236}">
                <a16:creationId xmlns:a16="http://schemas.microsoft.com/office/drawing/2014/main" id="{0F3D61E8-22C0-B7A3-BC1B-6478E84055A9}"/>
              </a:ext>
            </a:extLst>
          </p:cNvPr>
          <p:cNvSpPr>
            <a:spLocks noGrp="1"/>
          </p:cNvSpPr>
          <p:nvPr>
            <p:ph idx="1"/>
          </p:nvPr>
        </p:nvSpPr>
        <p:spPr>
          <a:xfrm>
            <a:off x="1143000" y="2057400"/>
            <a:ext cx="6693061" cy="4038600"/>
          </a:xfrm>
        </p:spPr>
        <p:txBody>
          <a:bodyPr>
            <a:normAutofit/>
          </a:bodyPr>
          <a:lstStyle/>
          <a:p>
            <a:pPr marL="45720" indent="0">
              <a:spcAft>
                <a:spcPts val="800"/>
              </a:spcAft>
              <a:buNone/>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WHO, AMA, CMA, Obesity Canada, Italy all define </a:t>
            </a: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O</a:t>
            </a: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verweight and Obesity as abnormal or excessive fat accumulation that may impair health.</a:t>
            </a:r>
          </a:p>
          <a:p>
            <a:pPr>
              <a:spcAft>
                <a:spcPts val="800"/>
              </a:spcAft>
            </a:pPr>
            <a:r>
              <a:rPr lang="en-US" dirty="0">
                <a:solidFill>
                  <a:schemeClr val="tx1"/>
                </a:solidFill>
                <a:latin typeface="Calibri" panose="020F0502020204030204" pitchFamily="34" charset="0"/>
                <a:ea typeface="Calibri" panose="020F0502020204030204" pitchFamily="34" charset="0"/>
                <a:cs typeface="Times New Roman" panose="02020603050405020304" pitchFamily="18" charset="0"/>
              </a:rPr>
              <a:t>O</a:t>
            </a:r>
            <a:r>
              <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besity is a complex illness caused by a number of different factors both inside and outside of our control.</a:t>
            </a: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4FA0F6B-9A50-4CBF-6375-C069FEF75E8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3514" r="28319" b="-2"/>
          <a:stretch/>
        </p:blipFill>
        <p:spPr>
          <a:xfrm>
            <a:off x="8301386" y="243840"/>
            <a:ext cx="3646837" cy="6377939"/>
          </a:xfrm>
          <a:prstGeom prst="rect">
            <a:avLst/>
          </a:prstGeom>
        </p:spPr>
      </p:pic>
    </p:spTree>
    <p:extLst>
      <p:ext uri="{BB962C8B-B14F-4D97-AF65-F5344CB8AC3E}">
        <p14:creationId xmlns:p14="http://schemas.microsoft.com/office/powerpoint/2010/main" val="127770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90B8-0A74-8202-D7BD-762B6F6831D5}"/>
              </a:ext>
            </a:extLst>
          </p:cNvPr>
          <p:cNvSpPr>
            <a:spLocks noGrp="1"/>
          </p:cNvSpPr>
          <p:nvPr>
            <p:ph type="title"/>
          </p:nvPr>
        </p:nvSpPr>
        <p:spPr>
          <a:xfrm>
            <a:off x="1142999" y="388883"/>
            <a:ext cx="6693061" cy="1356360"/>
          </a:xfrm>
        </p:spPr>
        <p:txBody>
          <a:bodyPr>
            <a:normAutofit/>
          </a:bodyPr>
          <a:lstStyle/>
          <a:p>
            <a:pPr algn="ctr"/>
            <a:r>
              <a:rPr lang="en-US" dirty="0">
                <a:solidFill>
                  <a:schemeClr val="tx1"/>
                </a:solidFill>
              </a:rPr>
              <a:t>  WHO Statistics</a:t>
            </a:r>
            <a:br>
              <a:rPr lang="en-US" dirty="0">
                <a:solidFill>
                  <a:schemeClr val="tx1"/>
                </a:solidFill>
              </a:rPr>
            </a:br>
            <a:r>
              <a:rPr lang="en-US" sz="1800" dirty="0">
                <a:solidFill>
                  <a:schemeClr val="tx1"/>
                </a:solidFill>
              </a:rPr>
              <a:t>https://www.who.int/news-room/fact-sheets/detail/obesity-and-overweight</a:t>
            </a:r>
          </a:p>
        </p:txBody>
      </p:sp>
      <p:sp>
        <p:nvSpPr>
          <p:cNvPr id="3" name="Content Placeholder 2">
            <a:extLst>
              <a:ext uri="{FF2B5EF4-FFF2-40B4-BE49-F238E27FC236}">
                <a16:creationId xmlns:a16="http://schemas.microsoft.com/office/drawing/2014/main" id="{0F3D61E8-22C0-B7A3-BC1B-6478E84055A9}"/>
              </a:ext>
            </a:extLst>
          </p:cNvPr>
          <p:cNvSpPr>
            <a:spLocks noGrp="1"/>
          </p:cNvSpPr>
          <p:nvPr>
            <p:ph idx="1"/>
          </p:nvPr>
        </p:nvSpPr>
        <p:spPr>
          <a:xfrm>
            <a:off x="620110" y="1745243"/>
            <a:ext cx="7451835" cy="4634535"/>
          </a:xfrm>
        </p:spPr>
        <p:txBody>
          <a:bodyPr>
            <a:normAutofit fontScale="92500" lnSpcReduction="20000"/>
          </a:bodyPr>
          <a:lstStyle/>
          <a:p>
            <a:pPr marL="45720" indent="0">
              <a:spcAft>
                <a:spcPts val="800"/>
              </a:spcAft>
              <a:buNone/>
            </a:pPr>
            <a:endParaRPr lang="en-US"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l">
              <a:buFont typeface="Arial" panose="020B0604020202020204" pitchFamily="34" charset="0"/>
              <a:buChar char="•"/>
            </a:pPr>
            <a:r>
              <a:rPr lang="en-US" b="1" i="0" dirty="0">
                <a:solidFill>
                  <a:srgbClr val="3C4245"/>
                </a:solidFill>
                <a:effectLst/>
                <a:latin typeface="Arial" panose="020B0604020202020204" pitchFamily="34" charset="0"/>
              </a:rPr>
              <a:t>Worldwide obesity has nearly tripled since 1975.</a:t>
            </a:r>
          </a:p>
          <a:p>
            <a:pPr algn="l">
              <a:buFont typeface="Arial" panose="020B0604020202020204" pitchFamily="34" charset="0"/>
              <a:buChar char="•"/>
            </a:pPr>
            <a:r>
              <a:rPr lang="en-US" b="1" i="0" dirty="0">
                <a:solidFill>
                  <a:srgbClr val="3C4245"/>
                </a:solidFill>
                <a:effectLst/>
                <a:latin typeface="Arial" panose="020B0604020202020204" pitchFamily="34" charset="0"/>
              </a:rPr>
              <a:t>In 2016, more than 1.9 billion adults, 18 years and older, were overweight. Of these over 650 million were obese.</a:t>
            </a:r>
          </a:p>
          <a:p>
            <a:pPr algn="l">
              <a:buFont typeface="Arial" panose="020B0604020202020204" pitchFamily="34" charset="0"/>
              <a:buChar char="•"/>
            </a:pPr>
            <a:r>
              <a:rPr lang="en-US" b="1" i="0" dirty="0">
                <a:solidFill>
                  <a:srgbClr val="3C4245"/>
                </a:solidFill>
                <a:effectLst/>
                <a:latin typeface="Arial" panose="020B0604020202020204" pitchFamily="34" charset="0"/>
              </a:rPr>
              <a:t>39% of adults aged 18 years and over were overweight in 2016, and 13% were obese.</a:t>
            </a:r>
          </a:p>
          <a:p>
            <a:pPr algn="l">
              <a:buFont typeface="Arial" panose="020B0604020202020204" pitchFamily="34" charset="0"/>
              <a:buChar char="•"/>
            </a:pPr>
            <a:r>
              <a:rPr lang="en-US" b="1" i="0" dirty="0">
                <a:solidFill>
                  <a:srgbClr val="3C4245"/>
                </a:solidFill>
                <a:effectLst/>
                <a:latin typeface="Arial" panose="020B0604020202020204" pitchFamily="34" charset="0"/>
              </a:rPr>
              <a:t>Most of the world's population live in countries where overweight and obesity kills more people than underweight.</a:t>
            </a:r>
          </a:p>
          <a:p>
            <a:pPr algn="l">
              <a:buFont typeface="Arial" panose="020B0604020202020204" pitchFamily="34" charset="0"/>
              <a:buChar char="•"/>
            </a:pPr>
            <a:r>
              <a:rPr lang="en-US" b="1" i="0" dirty="0">
                <a:solidFill>
                  <a:srgbClr val="3C4245"/>
                </a:solidFill>
                <a:effectLst/>
                <a:latin typeface="Arial" panose="020B0604020202020204" pitchFamily="34" charset="0"/>
              </a:rPr>
              <a:t>39 million children under the age of 5 were overweight or obese in 2020.</a:t>
            </a:r>
          </a:p>
          <a:p>
            <a:pPr algn="l">
              <a:buFont typeface="Arial" panose="020B0604020202020204" pitchFamily="34" charset="0"/>
              <a:buChar char="•"/>
            </a:pPr>
            <a:r>
              <a:rPr lang="en-US" b="1" i="0" dirty="0">
                <a:solidFill>
                  <a:srgbClr val="3C4245"/>
                </a:solidFill>
                <a:effectLst/>
                <a:latin typeface="Arial" panose="020B0604020202020204" pitchFamily="34" charset="0"/>
              </a:rPr>
              <a:t>Over 340 million children and adolescents aged 5-19 were overweight or obese in 2016.</a:t>
            </a:r>
          </a:p>
          <a:p>
            <a:pPr algn="l">
              <a:buFont typeface="Arial" panose="020B0604020202020204" pitchFamily="34" charset="0"/>
              <a:buChar char="•"/>
            </a:pPr>
            <a:r>
              <a:rPr lang="en-US" b="1" i="0" dirty="0">
                <a:solidFill>
                  <a:srgbClr val="3C4245"/>
                </a:solidFill>
                <a:effectLst/>
                <a:latin typeface="Arial" panose="020B0604020202020204" pitchFamily="34" charset="0"/>
              </a:rPr>
              <a:t>Obesity is preventable.</a:t>
            </a:r>
          </a:p>
          <a:p>
            <a:pPr>
              <a:spcAft>
                <a:spcPts val="800"/>
              </a:spcAft>
            </a:pPr>
            <a:endParaRPr lang="en-US" dirty="0">
              <a:solidFill>
                <a:schemeClr val="tx1"/>
              </a:solidFill>
              <a:effectLst/>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4FA0F6B-9A50-4CBF-6375-C069FEF75E8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3514" r="28319" b="-2"/>
          <a:stretch/>
        </p:blipFill>
        <p:spPr>
          <a:xfrm>
            <a:off x="8301386" y="243840"/>
            <a:ext cx="3646837" cy="6377939"/>
          </a:xfrm>
          <a:prstGeom prst="rect">
            <a:avLst/>
          </a:prstGeom>
        </p:spPr>
      </p:pic>
    </p:spTree>
    <p:extLst>
      <p:ext uri="{BB962C8B-B14F-4D97-AF65-F5344CB8AC3E}">
        <p14:creationId xmlns:p14="http://schemas.microsoft.com/office/powerpoint/2010/main" val="1167028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90B8-0A74-8202-D7BD-762B6F6831D5}"/>
              </a:ext>
            </a:extLst>
          </p:cNvPr>
          <p:cNvSpPr>
            <a:spLocks noGrp="1"/>
          </p:cNvSpPr>
          <p:nvPr>
            <p:ph type="title"/>
          </p:nvPr>
        </p:nvSpPr>
        <p:spPr>
          <a:xfrm>
            <a:off x="234541" y="409902"/>
            <a:ext cx="8076082" cy="1345326"/>
          </a:xfrm>
        </p:spPr>
        <p:txBody>
          <a:bodyPr>
            <a:normAutofit/>
          </a:bodyPr>
          <a:lstStyle/>
          <a:p>
            <a:pPr algn="ctr"/>
            <a:r>
              <a:rPr lang="en-US" sz="3600" dirty="0">
                <a:solidFill>
                  <a:schemeClr val="tx1"/>
                </a:solidFill>
              </a:rPr>
              <a:t>Risk Factors for Obesity</a:t>
            </a:r>
          </a:p>
        </p:txBody>
      </p:sp>
      <p:sp>
        <p:nvSpPr>
          <p:cNvPr id="3" name="Content Placeholder 2">
            <a:extLst>
              <a:ext uri="{FF2B5EF4-FFF2-40B4-BE49-F238E27FC236}">
                <a16:creationId xmlns:a16="http://schemas.microsoft.com/office/drawing/2014/main" id="{0F3D61E8-22C0-B7A3-BC1B-6478E84055A9}"/>
              </a:ext>
            </a:extLst>
          </p:cNvPr>
          <p:cNvSpPr>
            <a:spLocks noGrp="1"/>
          </p:cNvSpPr>
          <p:nvPr>
            <p:ph idx="1"/>
          </p:nvPr>
        </p:nvSpPr>
        <p:spPr>
          <a:xfrm>
            <a:off x="234541" y="2081048"/>
            <a:ext cx="8076081" cy="4533112"/>
          </a:xfrm>
        </p:spPr>
        <p:txBody>
          <a:bodyPr>
            <a:normAutofit/>
          </a:bodyPr>
          <a:lstStyle/>
          <a:p>
            <a:pPr marL="45720" indent="0">
              <a:spcAft>
                <a:spcPts val="800"/>
              </a:spcAft>
              <a:buNone/>
            </a:pPr>
            <a:r>
              <a:rPr lang="en-US" sz="2000" dirty="0">
                <a:effectLst/>
                <a:latin typeface="Arial" panose="020B0604020202020204" pitchFamily="34" charset="0"/>
                <a:ea typeface="Calibri" panose="020F0502020204030204" pitchFamily="34" charset="0"/>
                <a:cs typeface="Arial" panose="020B0604020202020204" pitchFamily="34" charset="0"/>
              </a:rPr>
              <a:t>  </a:t>
            </a:r>
          </a:p>
          <a:p>
            <a:pPr>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descr="Child sleeping on books">
            <a:extLst>
              <a:ext uri="{FF2B5EF4-FFF2-40B4-BE49-F238E27FC236}">
                <a16:creationId xmlns:a16="http://schemas.microsoft.com/office/drawing/2014/main" id="{84760D82-317A-BE2F-E736-99AB4ABFDE72}"/>
              </a:ext>
            </a:extLst>
          </p:cNvPr>
          <p:cNvPicPr>
            <a:picLocks noChangeAspect="1"/>
          </p:cNvPicPr>
          <p:nvPr/>
        </p:nvPicPr>
        <p:blipFill>
          <a:blip r:embed="rId3">
            <a:extLst>
              <a:ext uri="{28A0092B-C50C-407E-A947-70E740481C1C}">
                <a14:useLocalDpi xmlns:a14="http://schemas.microsoft.com/office/drawing/2010/main" val="0"/>
              </a:ext>
            </a:extLst>
          </a:blip>
          <a:srcRect l="30940" r="30940"/>
          <a:stretch/>
        </p:blipFill>
        <p:spPr>
          <a:xfrm>
            <a:off x="8310622" y="243840"/>
            <a:ext cx="3646837" cy="6377939"/>
          </a:xfrm>
          <a:prstGeom prst="rect">
            <a:avLst/>
          </a:prstGeom>
        </p:spPr>
      </p:pic>
      <p:pic>
        <p:nvPicPr>
          <p:cNvPr id="5" name="Picture 4" descr="A white text with red text&#10;&#10;Description automatically generated">
            <a:extLst>
              <a:ext uri="{FF2B5EF4-FFF2-40B4-BE49-F238E27FC236}">
                <a16:creationId xmlns:a16="http://schemas.microsoft.com/office/drawing/2014/main" id="{AA5DB203-81F3-0179-F554-F7147EB23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282" y="1284872"/>
            <a:ext cx="5686097" cy="4621942"/>
          </a:xfrm>
          <a:prstGeom prst="rect">
            <a:avLst/>
          </a:prstGeom>
        </p:spPr>
      </p:pic>
    </p:spTree>
    <p:extLst>
      <p:ext uri="{BB962C8B-B14F-4D97-AF65-F5344CB8AC3E}">
        <p14:creationId xmlns:p14="http://schemas.microsoft.com/office/powerpoint/2010/main" val="3701517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90B8-0A74-8202-D7BD-762B6F6831D5}"/>
              </a:ext>
            </a:extLst>
          </p:cNvPr>
          <p:cNvSpPr>
            <a:spLocks noGrp="1"/>
          </p:cNvSpPr>
          <p:nvPr>
            <p:ph type="title"/>
          </p:nvPr>
        </p:nvSpPr>
        <p:spPr>
          <a:xfrm>
            <a:off x="1143000" y="609600"/>
            <a:ext cx="6693061" cy="1356360"/>
          </a:xfrm>
        </p:spPr>
        <p:txBody>
          <a:bodyPr>
            <a:normAutofit/>
          </a:bodyPr>
          <a:lstStyle/>
          <a:p>
            <a:r>
              <a:rPr lang="en-US" dirty="0">
                <a:solidFill>
                  <a:schemeClr val="tx1"/>
                </a:solidFill>
              </a:rPr>
              <a:t>Weight Management </a:t>
            </a:r>
          </a:p>
        </p:txBody>
      </p:sp>
      <p:sp>
        <p:nvSpPr>
          <p:cNvPr id="3" name="Content Placeholder 2">
            <a:extLst>
              <a:ext uri="{FF2B5EF4-FFF2-40B4-BE49-F238E27FC236}">
                <a16:creationId xmlns:a16="http://schemas.microsoft.com/office/drawing/2014/main" id="{0F3D61E8-22C0-B7A3-BC1B-6478E84055A9}"/>
              </a:ext>
            </a:extLst>
          </p:cNvPr>
          <p:cNvSpPr>
            <a:spLocks noGrp="1"/>
          </p:cNvSpPr>
          <p:nvPr>
            <p:ph idx="1"/>
          </p:nvPr>
        </p:nvSpPr>
        <p:spPr>
          <a:xfrm>
            <a:off x="1143000" y="2057400"/>
            <a:ext cx="6693061" cy="4038600"/>
          </a:xfrm>
        </p:spPr>
        <p:txBody>
          <a:bodyPr>
            <a:normAutofit/>
          </a:bodyPr>
          <a:lstStyle/>
          <a:p>
            <a:pPr>
              <a:spcAft>
                <a:spcPts val="800"/>
              </a:spcAft>
            </a:pPr>
            <a:r>
              <a:rPr lang="en-US" sz="1600" b="1" dirty="0">
                <a:solidFill>
                  <a:schemeClr val="tx1"/>
                </a:solidFill>
                <a:effectLst/>
                <a:ea typeface="Calibri" panose="020F0502020204030204" pitchFamily="34" charset="0"/>
                <a:cs typeface="Arial" panose="020B0604020202020204" pitchFamily="34" charset="0"/>
              </a:rPr>
              <a:t>Best Weight = How much weight you can keep off while living an enjoyable life.</a:t>
            </a:r>
            <a:endParaRPr lang="en-US" sz="1600" dirty="0">
              <a:solidFill>
                <a:schemeClr val="tx1"/>
              </a:solidFill>
              <a:effectLst/>
              <a:ea typeface="Calibri" panose="020F0502020204030204" pitchFamily="34" charset="0"/>
              <a:cs typeface="Arial" panose="020B0604020202020204" pitchFamily="34" charset="0"/>
            </a:endParaRPr>
          </a:p>
          <a:p>
            <a:pPr marL="45720" indent="0">
              <a:spcAft>
                <a:spcPts val="800"/>
              </a:spcAft>
              <a:buNone/>
            </a:pP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scale and fruit on a table&#10;&#10;Description automatically generated">
            <a:extLst>
              <a:ext uri="{FF2B5EF4-FFF2-40B4-BE49-F238E27FC236}">
                <a16:creationId xmlns:a16="http://schemas.microsoft.com/office/drawing/2014/main" id="{47C717D1-16DC-E83C-C5A8-6DED2F0C5648}"/>
              </a:ext>
            </a:extLst>
          </p:cNvPr>
          <p:cNvPicPr>
            <a:picLocks noChangeAspect="1"/>
          </p:cNvPicPr>
          <p:nvPr/>
        </p:nvPicPr>
        <p:blipFill rotWithShape="1">
          <a:blip r:embed="rId3">
            <a:extLst>
              <a:ext uri="{28A0092B-C50C-407E-A947-70E740481C1C}">
                <a14:useLocalDpi xmlns:a14="http://schemas.microsoft.com/office/drawing/2010/main" val="0"/>
              </a:ext>
            </a:extLst>
          </a:blip>
          <a:srcRect l="21520" r="40312" b="-2"/>
          <a:stretch/>
        </p:blipFill>
        <p:spPr>
          <a:xfrm>
            <a:off x="8301386" y="243840"/>
            <a:ext cx="3646837" cy="6377939"/>
          </a:xfrm>
          <a:prstGeom prst="rect">
            <a:avLst/>
          </a:prstGeom>
        </p:spPr>
      </p:pic>
    </p:spTree>
    <p:extLst>
      <p:ext uri="{BB962C8B-B14F-4D97-AF65-F5344CB8AC3E}">
        <p14:creationId xmlns:p14="http://schemas.microsoft.com/office/powerpoint/2010/main" val="400262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90B8-0A74-8202-D7BD-762B6F6831D5}"/>
              </a:ext>
            </a:extLst>
          </p:cNvPr>
          <p:cNvSpPr>
            <a:spLocks noGrp="1"/>
          </p:cNvSpPr>
          <p:nvPr>
            <p:ph type="title"/>
          </p:nvPr>
        </p:nvSpPr>
        <p:spPr>
          <a:xfrm>
            <a:off x="1143000" y="609600"/>
            <a:ext cx="6693061" cy="1356360"/>
          </a:xfrm>
        </p:spPr>
        <p:txBody>
          <a:bodyPr>
            <a:normAutofit/>
          </a:bodyPr>
          <a:lstStyle/>
          <a:p>
            <a:r>
              <a:rPr lang="en-US" dirty="0">
                <a:solidFill>
                  <a:schemeClr val="tx1"/>
                </a:solidFill>
              </a:rPr>
              <a:t>Training the Brain</a:t>
            </a:r>
          </a:p>
        </p:txBody>
      </p:sp>
      <p:sp>
        <p:nvSpPr>
          <p:cNvPr id="3" name="Content Placeholder 2">
            <a:extLst>
              <a:ext uri="{FF2B5EF4-FFF2-40B4-BE49-F238E27FC236}">
                <a16:creationId xmlns:a16="http://schemas.microsoft.com/office/drawing/2014/main" id="{0F3D61E8-22C0-B7A3-BC1B-6478E84055A9}"/>
              </a:ext>
            </a:extLst>
          </p:cNvPr>
          <p:cNvSpPr>
            <a:spLocks noGrp="1"/>
          </p:cNvSpPr>
          <p:nvPr>
            <p:ph idx="1"/>
          </p:nvPr>
        </p:nvSpPr>
        <p:spPr>
          <a:xfrm>
            <a:off x="1143000" y="2057400"/>
            <a:ext cx="6693061" cy="4038600"/>
          </a:xfrm>
        </p:spPr>
        <p:txBody>
          <a:bodyPr>
            <a:normAutofit/>
          </a:bodyPr>
          <a:lstStyle/>
          <a:p>
            <a:pPr marL="45720" indent="0">
              <a:spcAft>
                <a:spcPts val="800"/>
              </a:spcAft>
              <a:buNone/>
            </a:pPr>
            <a:r>
              <a:rPr lang="en-US"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High Beta </a:t>
            </a:r>
            <a:r>
              <a:rPr lang="en-US" sz="15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Increased focus, alertness, or agitation (++ in ADD)</a:t>
            </a:r>
          </a:p>
          <a:p>
            <a:pPr marL="45720" indent="0">
              <a:spcAft>
                <a:spcPts val="800"/>
              </a:spcAft>
              <a:buNone/>
            </a:pPr>
            <a:r>
              <a:rPr lang="en-US" sz="1500" b="1" dirty="0">
                <a:solidFill>
                  <a:schemeClr val="tx1"/>
                </a:solidFill>
                <a:latin typeface="Arial" panose="020B0604020202020204" pitchFamily="34" charset="0"/>
                <a:ea typeface="Calibri" panose="020F0502020204030204" pitchFamily="34" charset="0"/>
                <a:cs typeface="Arial" panose="020B0604020202020204" pitchFamily="34" charset="0"/>
              </a:rPr>
              <a:t>Low</a:t>
            </a:r>
            <a:r>
              <a:rPr lang="en-US"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Beta </a:t>
            </a:r>
            <a:r>
              <a:rPr lang="en-US" sz="1500" b="1"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Relaxed focus and attention.</a:t>
            </a:r>
          </a:p>
          <a:p>
            <a:pPr marL="45720" indent="0">
              <a:spcAft>
                <a:spcPts val="800"/>
              </a:spcAft>
              <a:buNone/>
            </a:pPr>
            <a:r>
              <a:rPr lang="en-US"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Alpha - </a:t>
            </a: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Low alpha: 8-10: inner-awareness of self, mind/body integration, balance;  High alpha: 10-12: centering, healing, mind/body connection</a:t>
            </a:r>
          </a:p>
          <a:p>
            <a:pPr marL="45720" indent="0">
              <a:spcAft>
                <a:spcPts val="800"/>
              </a:spcAft>
              <a:buNone/>
            </a:pPr>
            <a:r>
              <a:rPr lang="en-US" sz="1500" b="1" dirty="0">
                <a:solidFill>
                  <a:schemeClr val="tx1"/>
                </a:solidFill>
                <a:latin typeface="Arial" panose="020B0604020202020204" pitchFamily="34" charset="0"/>
                <a:ea typeface="Calibri" panose="020F0502020204030204" pitchFamily="34" charset="0"/>
                <a:cs typeface="Arial" panose="020B0604020202020204" pitchFamily="34" charset="0"/>
              </a:rPr>
              <a:t>A</a:t>
            </a:r>
            <a:r>
              <a:rPr lang="en-US"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lpha-theta border -</a:t>
            </a: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increase in sensation, abstract thinking and self-control.</a:t>
            </a:r>
          </a:p>
          <a:p>
            <a:pPr marL="45720" indent="0">
              <a:spcAft>
                <a:spcPts val="800"/>
              </a:spcAft>
              <a:buNone/>
            </a:pPr>
            <a:r>
              <a:rPr lang="en-US"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Theta Wave Activity - </a:t>
            </a: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E</a:t>
            </a:r>
            <a:r>
              <a:rPr lang="en-US" sz="1500" dirty="0">
                <a:solidFill>
                  <a:schemeClr val="tx1"/>
                </a:solidFill>
                <a:latin typeface="Arial" panose="020B0604020202020204" pitchFamily="34" charset="0"/>
                <a:ea typeface="Calibri" panose="020F0502020204030204" pitchFamily="34" charset="0"/>
                <a:cs typeface="Arial" panose="020B0604020202020204" pitchFamily="34" charset="0"/>
              </a:rPr>
              <a:t>nhanced: drifting, trance-like state;  Suppressed: improve concentration, attentiveness.</a:t>
            </a:r>
            <a:endPar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45720" indent="0">
              <a:spcAft>
                <a:spcPts val="800"/>
              </a:spcAft>
              <a:buNone/>
            </a:pPr>
            <a:r>
              <a:rPr lang="en-US"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Delta Wave Activity –</a:t>
            </a:r>
            <a:r>
              <a:rPr lang="en-US"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Deep Relaxation Growth Hormone secretion for body repair and regeneration.</a:t>
            </a: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endParaRPr lang="en-US" sz="15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erson holding a scale&#10;&#10;Description automatically generated">
            <a:extLst>
              <a:ext uri="{FF2B5EF4-FFF2-40B4-BE49-F238E27FC236}">
                <a16:creationId xmlns:a16="http://schemas.microsoft.com/office/drawing/2014/main" id="{86E97CD5-28D7-61FB-6B9E-D74BDEABAEE9}"/>
              </a:ext>
            </a:extLst>
          </p:cNvPr>
          <p:cNvPicPr>
            <a:picLocks noChangeAspect="1"/>
          </p:cNvPicPr>
          <p:nvPr/>
        </p:nvPicPr>
        <p:blipFill rotWithShape="1">
          <a:blip r:embed="rId3">
            <a:extLst>
              <a:ext uri="{28A0092B-C50C-407E-A947-70E740481C1C}">
                <a14:useLocalDpi xmlns:a14="http://schemas.microsoft.com/office/drawing/2010/main" val="0"/>
              </a:ext>
            </a:extLst>
          </a:blip>
          <a:srcRect l="47792" r="14040" b="-2"/>
          <a:stretch/>
        </p:blipFill>
        <p:spPr>
          <a:xfrm>
            <a:off x="8301386" y="243840"/>
            <a:ext cx="3646837" cy="6377939"/>
          </a:xfrm>
          <a:prstGeom prst="rect">
            <a:avLst/>
          </a:prstGeom>
        </p:spPr>
      </p:pic>
    </p:spTree>
    <p:extLst>
      <p:ext uri="{BB962C8B-B14F-4D97-AF65-F5344CB8AC3E}">
        <p14:creationId xmlns:p14="http://schemas.microsoft.com/office/powerpoint/2010/main" val="103397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CCB-D1AF-B082-CE49-361E953C8BE2}"/>
              </a:ext>
            </a:extLst>
          </p:cNvPr>
          <p:cNvSpPr>
            <a:spLocks noGrp="1"/>
          </p:cNvSpPr>
          <p:nvPr>
            <p:ph type="title"/>
          </p:nvPr>
        </p:nvSpPr>
        <p:spPr>
          <a:xfrm>
            <a:off x="7888731" y="609600"/>
            <a:ext cx="3582416" cy="1356360"/>
          </a:xfrm>
        </p:spPr>
        <p:txBody>
          <a:bodyPr>
            <a:normAutofit/>
          </a:bodyPr>
          <a:lstStyle/>
          <a:p>
            <a:r>
              <a:rPr lang="en-US" sz="3200"/>
              <a:t>Obesity Prevalence</a:t>
            </a:r>
          </a:p>
        </p:txBody>
      </p:sp>
      <p:graphicFrame>
        <p:nvGraphicFramePr>
          <p:cNvPr id="5" name="Content Placeholder 2">
            <a:extLst>
              <a:ext uri="{FF2B5EF4-FFF2-40B4-BE49-F238E27FC236}">
                <a16:creationId xmlns:a16="http://schemas.microsoft.com/office/drawing/2014/main" id="{4A553B03-5E7E-B8F8-350F-82903721B488}"/>
              </a:ext>
            </a:extLst>
          </p:cNvPr>
          <p:cNvGraphicFramePr>
            <a:graphicFrameLocks noGrp="1"/>
          </p:cNvGraphicFramePr>
          <p:nvPr>
            <p:ph idx="1"/>
            <p:extLst>
              <p:ext uri="{D42A27DB-BD31-4B8C-83A1-F6EECF244321}">
                <p14:modId xmlns:p14="http://schemas.microsoft.com/office/powerpoint/2010/main" val="116049586"/>
              </p:ext>
            </p:extLst>
          </p:nvPr>
        </p:nvGraphicFramePr>
        <p:xfrm>
          <a:off x="7888731" y="2057400"/>
          <a:ext cx="3582416"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D629121-B7B0-04CE-0A19-AE7FEEC29A87}"/>
              </a:ext>
            </a:extLst>
          </p:cNvPr>
          <p:cNvPicPr>
            <a:picLocks noChangeAspect="1"/>
          </p:cNvPicPr>
          <p:nvPr/>
        </p:nvPicPr>
        <p:blipFill>
          <a:blip r:embed="rId8">
            <a:extLst>
              <a:ext uri="{28A0092B-C50C-407E-A947-70E740481C1C}">
                <a14:useLocalDpi xmlns:a14="http://schemas.microsoft.com/office/drawing/2010/main" val="0"/>
              </a:ext>
            </a:extLst>
          </a:blip>
          <a:srcRect t="3547" b="3547"/>
          <a:stretch/>
        </p:blipFill>
        <p:spPr>
          <a:xfrm>
            <a:off x="861034" y="923583"/>
            <a:ext cx="3121358" cy="2230707"/>
          </a:xfrm>
          <a:prstGeom prst="rect">
            <a:avLst/>
          </a:prstGeom>
        </p:spPr>
      </p:pic>
      <p:pic>
        <p:nvPicPr>
          <p:cNvPr id="8" name="Picture 7">
            <a:extLst>
              <a:ext uri="{FF2B5EF4-FFF2-40B4-BE49-F238E27FC236}">
                <a16:creationId xmlns:a16="http://schemas.microsoft.com/office/drawing/2014/main" id="{99CB5D96-6F20-7DAC-CF06-1A65B9042E3A}"/>
              </a:ext>
            </a:extLst>
          </p:cNvPr>
          <p:cNvPicPr>
            <a:picLocks noChangeAspect="1"/>
          </p:cNvPicPr>
          <p:nvPr/>
        </p:nvPicPr>
        <p:blipFill>
          <a:blip r:embed="rId9">
            <a:extLst>
              <a:ext uri="{28A0092B-C50C-407E-A947-70E740481C1C}">
                <a14:useLocalDpi xmlns:a14="http://schemas.microsoft.com/office/drawing/2010/main" val="0"/>
              </a:ext>
            </a:extLst>
          </a:blip>
          <a:srcRect l="6624" r="6624"/>
          <a:stretch/>
        </p:blipFill>
        <p:spPr>
          <a:xfrm>
            <a:off x="4494179" y="1127307"/>
            <a:ext cx="2429302" cy="1869189"/>
          </a:xfrm>
          <a:prstGeom prst="rect">
            <a:avLst/>
          </a:prstGeom>
        </p:spPr>
      </p:pic>
      <p:pic>
        <p:nvPicPr>
          <p:cNvPr id="10" name="Picture 9" descr="Close-up of stethoscope in scrubs pocket">
            <a:extLst>
              <a:ext uri="{FF2B5EF4-FFF2-40B4-BE49-F238E27FC236}">
                <a16:creationId xmlns:a16="http://schemas.microsoft.com/office/drawing/2014/main" id="{96FD295F-152A-0B17-CD92-BAEBDCCF686A}"/>
              </a:ext>
            </a:extLst>
          </p:cNvPr>
          <p:cNvPicPr>
            <a:picLocks noChangeAspect="1"/>
          </p:cNvPicPr>
          <p:nvPr/>
        </p:nvPicPr>
        <p:blipFill>
          <a:blip r:embed="rId10">
            <a:extLst>
              <a:ext uri="{28A0092B-C50C-407E-A947-70E740481C1C}">
                <a14:useLocalDpi xmlns:a14="http://schemas.microsoft.com/office/drawing/2010/main" val="0"/>
              </a:ext>
            </a:extLst>
          </a:blip>
          <a:srcRect l="15110" r="15110"/>
          <a:stretch/>
        </p:blipFill>
        <p:spPr>
          <a:xfrm>
            <a:off x="917025" y="3696511"/>
            <a:ext cx="2387780" cy="2281247"/>
          </a:xfrm>
          <a:prstGeom prst="rect">
            <a:avLst/>
          </a:prstGeom>
        </p:spPr>
      </p:pic>
      <p:pic>
        <p:nvPicPr>
          <p:cNvPr id="6" name="Picture 5" descr="A question mark drawn on a chalkboard&#10;&#10;Description automatically generated">
            <a:extLst>
              <a:ext uri="{FF2B5EF4-FFF2-40B4-BE49-F238E27FC236}">
                <a16:creationId xmlns:a16="http://schemas.microsoft.com/office/drawing/2014/main" id="{FD59FF00-0435-7150-E246-262F1D3E1F7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31716" y="3696511"/>
            <a:ext cx="3091766" cy="2281247"/>
          </a:xfrm>
          <a:prstGeom prst="rect">
            <a:avLst/>
          </a:prstGeom>
        </p:spPr>
      </p:pic>
    </p:spTree>
    <p:extLst>
      <p:ext uri="{BB962C8B-B14F-4D97-AF65-F5344CB8AC3E}">
        <p14:creationId xmlns:p14="http://schemas.microsoft.com/office/powerpoint/2010/main" val="28950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25A1-C066-BCDF-DC19-41F0D8205584}"/>
              </a:ext>
            </a:extLst>
          </p:cNvPr>
          <p:cNvSpPr>
            <a:spLocks noGrp="1"/>
          </p:cNvSpPr>
          <p:nvPr>
            <p:ph type="title"/>
          </p:nvPr>
        </p:nvSpPr>
        <p:spPr>
          <a:xfrm>
            <a:off x="1143000" y="609600"/>
            <a:ext cx="6693061" cy="1356360"/>
          </a:xfrm>
        </p:spPr>
        <p:txBody>
          <a:bodyPr>
            <a:normAutofit/>
          </a:bodyPr>
          <a:lstStyle/>
          <a:p>
            <a:pPr algn="ctr"/>
            <a:r>
              <a:rPr lang="en-US" dirty="0">
                <a:solidFill>
                  <a:schemeClr val="tx1"/>
                </a:solidFill>
              </a:rPr>
              <a:t>WHO Classification</a:t>
            </a:r>
            <a:r>
              <a:rPr lang="en-US" dirty="0"/>
              <a:t> </a:t>
            </a:r>
            <a:r>
              <a:rPr lang="en-US" dirty="0">
                <a:solidFill>
                  <a:schemeClr val="tx1"/>
                </a:solidFill>
              </a:rPr>
              <a:t>of Weight Status</a:t>
            </a:r>
            <a:endParaRPr lang="en-US" dirty="0"/>
          </a:p>
        </p:txBody>
      </p:sp>
      <p:graphicFrame>
        <p:nvGraphicFramePr>
          <p:cNvPr id="5" name="Content Placeholder 2">
            <a:extLst>
              <a:ext uri="{FF2B5EF4-FFF2-40B4-BE49-F238E27FC236}">
                <a16:creationId xmlns:a16="http://schemas.microsoft.com/office/drawing/2014/main" id="{C60AF503-B0DD-A66E-AAA9-094A3250490F}"/>
              </a:ext>
            </a:extLst>
          </p:cNvPr>
          <p:cNvGraphicFramePr>
            <a:graphicFrameLocks noGrp="1"/>
          </p:cNvGraphicFramePr>
          <p:nvPr>
            <p:ph idx="1"/>
            <p:extLst>
              <p:ext uri="{D42A27DB-BD31-4B8C-83A1-F6EECF244321}">
                <p14:modId xmlns:p14="http://schemas.microsoft.com/office/powerpoint/2010/main" val="2431832513"/>
              </p:ext>
            </p:extLst>
          </p:nvPr>
        </p:nvGraphicFramePr>
        <p:xfrm>
          <a:off x="1143000" y="2057400"/>
          <a:ext cx="669306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Woman in online therapy">
            <a:extLst>
              <a:ext uri="{FF2B5EF4-FFF2-40B4-BE49-F238E27FC236}">
                <a16:creationId xmlns:a16="http://schemas.microsoft.com/office/drawing/2014/main" id="{F9CB3B33-439C-2B8C-7EB6-6C2A98D99FF2}"/>
              </a:ext>
            </a:extLst>
          </p:cNvPr>
          <p:cNvPicPr>
            <a:picLocks noChangeAspect="1"/>
          </p:cNvPicPr>
          <p:nvPr/>
        </p:nvPicPr>
        <p:blipFill rotWithShape="1">
          <a:blip r:embed="rId8">
            <a:extLst>
              <a:ext uri="{28A0092B-C50C-407E-A947-70E740481C1C}">
                <a14:useLocalDpi xmlns:a14="http://schemas.microsoft.com/office/drawing/2010/main" val="0"/>
              </a:ext>
            </a:extLst>
          </a:blip>
          <a:srcRect l="45230" r="16603" b="-2"/>
          <a:stretch/>
        </p:blipFill>
        <p:spPr>
          <a:xfrm>
            <a:off x="8310622" y="243840"/>
            <a:ext cx="3646837" cy="6377939"/>
          </a:xfrm>
          <a:prstGeom prst="rect">
            <a:avLst/>
          </a:prstGeom>
        </p:spPr>
      </p:pic>
    </p:spTree>
    <p:extLst>
      <p:ext uri="{BB962C8B-B14F-4D97-AF65-F5344CB8AC3E}">
        <p14:creationId xmlns:p14="http://schemas.microsoft.com/office/powerpoint/2010/main" val="4062404674"/>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8073</TotalTime>
  <Words>4742</Words>
  <Application>Microsoft Office PowerPoint</Application>
  <PresentationFormat>Widescreen</PresentationFormat>
  <Paragraphs>280</Paragraphs>
  <Slides>24</Slides>
  <Notes>23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Basis</vt:lpstr>
      <vt:lpstr>hypnotherapy as an Intervention for Obesity</vt:lpstr>
      <vt:lpstr>Objectives</vt:lpstr>
      <vt:lpstr>  Definition is Everything.</vt:lpstr>
      <vt:lpstr>  WHO Statistics https://www.who.int/news-room/fact-sheets/detail/obesity-and-overweight</vt:lpstr>
      <vt:lpstr>Risk Factors for Obesity</vt:lpstr>
      <vt:lpstr>Weight Management </vt:lpstr>
      <vt:lpstr>Training the Brain</vt:lpstr>
      <vt:lpstr>Obesity Prevalence</vt:lpstr>
      <vt:lpstr>WHO Classification of Weight Status</vt:lpstr>
      <vt:lpstr>The Edmonton Obesity Severity Scale (EOSS)</vt:lpstr>
      <vt:lpstr>EOSS Stages </vt:lpstr>
      <vt:lpstr>Cognitive Behavioral Therapy  </vt:lpstr>
      <vt:lpstr>Pharmacotherapy</vt:lpstr>
      <vt:lpstr>What is Hypnosis? </vt:lpstr>
      <vt:lpstr>Brain Activity and States of Consciousness</vt:lpstr>
      <vt:lpstr>What is Hypnotherapy? </vt:lpstr>
      <vt:lpstr>What does a Hypnotherapy session look like? </vt:lpstr>
      <vt:lpstr>Cognitive Rehearsal Technique</vt:lpstr>
      <vt:lpstr>Changing Eating Behavior</vt:lpstr>
      <vt:lpstr>Barriers and Facilitators of Healthy Lifestyle Change</vt:lpstr>
      <vt:lpstr>Barriers and Facilitators of Healthy Lifestyle Change</vt:lpstr>
      <vt:lpstr>Gaining Recognition</vt:lpstr>
      <vt:lpstr>Summary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Sleep-Disordered Breathing and COPD: The Overlap Syndrome</dc:title>
  <dc:creator>terrence shenfield</dc:creator>
  <cp:lastModifiedBy>Sherri Kozubal</cp:lastModifiedBy>
  <cp:revision>43</cp:revision>
  <dcterms:created xsi:type="dcterms:W3CDTF">2022-09-07T18:54:40Z</dcterms:created>
  <dcterms:modified xsi:type="dcterms:W3CDTF">2023-10-30T20:51:35Z</dcterms:modified>
</cp:coreProperties>
</file>