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3"/>
  </p:notesMasterIdLst>
  <p:sldIdLst>
    <p:sldId id="256" r:id="rId2"/>
    <p:sldId id="295" r:id="rId3"/>
    <p:sldId id="258" r:id="rId4"/>
    <p:sldId id="276" r:id="rId5"/>
    <p:sldId id="307" r:id="rId6"/>
    <p:sldId id="277" r:id="rId7"/>
    <p:sldId id="300" r:id="rId8"/>
    <p:sldId id="301" r:id="rId9"/>
    <p:sldId id="302" r:id="rId10"/>
    <p:sldId id="303" r:id="rId11"/>
    <p:sldId id="304" r:id="rId12"/>
    <p:sldId id="310" r:id="rId13"/>
    <p:sldId id="278" r:id="rId14"/>
    <p:sldId id="298" r:id="rId15"/>
    <p:sldId id="280" r:id="rId16"/>
    <p:sldId id="281" r:id="rId17"/>
    <p:sldId id="282" r:id="rId18"/>
    <p:sldId id="283" r:id="rId19"/>
    <p:sldId id="299" r:id="rId20"/>
    <p:sldId id="284" r:id="rId21"/>
    <p:sldId id="285" r:id="rId22"/>
    <p:sldId id="286" r:id="rId23"/>
    <p:sldId id="287" r:id="rId24"/>
    <p:sldId id="309" r:id="rId25"/>
    <p:sldId id="288" r:id="rId26"/>
    <p:sldId id="290" r:id="rId27"/>
    <p:sldId id="291" r:id="rId28"/>
    <p:sldId id="306" r:id="rId29"/>
    <p:sldId id="308" r:id="rId30"/>
    <p:sldId id="292" r:id="rId31"/>
    <p:sldId id="29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E7979F-B012-4B31-9E0B-CCB1B7967585}" v="1" dt="2019-12-30T23:23:09.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04" autoAdjust="0"/>
    <p:restoredTop sz="80552" autoAdjust="0"/>
  </p:normalViewPr>
  <p:slideViewPr>
    <p:cSldViewPr snapToGrid="0">
      <p:cViewPr varScale="1">
        <p:scale>
          <a:sx n="65" d="100"/>
          <a:sy n="65" d="100"/>
        </p:scale>
        <p:origin x="102" y="624"/>
      </p:cViewPr>
      <p:guideLst/>
    </p:cSldViewPr>
  </p:slideViewPr>
  <p:notesTextViewPr>
    <p:cViewPr>
      <p:scale>
        <a:sx n="3" d="2"/>
        <a:sy n="3" d="2"/>
      </p:scale>
      <p:origin x="0" y="0"/>
    </p:cViewPr>
  </p:notesTextViewPr>
  <p:sorterViewPr>
    <p:cViewPr varScale="1">
      <p:scale>
        <a:sx n="1" d="1"/>
        <a:sy n="1" d="1"/>
      </p:scale>
      <p:origin x="0" y="-22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ence shenfield" userId="1b6d20588339d259" providerId="LiveId" clId="{AFE7979F-B012-4B31-9E0B-CCB1B7967585}"/>
    <pc:docChg chg="custSel modSld">
      <pc:chgData name="terrence shenfield" userId="1b6d20588339d259" providerId="LiveId" clId="{AFE7979F-B012-4B31-9E0B-CCB1B7967585}" dt="2019-12-30T23:23:42.692" v="33" actId="313"/>
      <pc:docMkLst>
        <pc:docMk/>
      </pc:docMkLst>
      <pc:sldChg chg="modSp">
        <pc:chgData name="terrence shenfield" userId="1b6d20588339d259" providerId="LiveId" clId="{AFE7979F-B012-4B31-9E0B-CCB1B7967585}" dt="2019-12-30T23:23:42.692" v="33" actId="313"/>
        <pc:sldMkLst>
          <pc:docMk/>
          <pc:sldMk cId="238181193" sldId="256"/>
        </pc:sldMkLst>
        <pc:spChg chg="mod">
          <ac:chgData name="terrence shenfield" userId="1b6d20588339d259" providerId="LiveId" clId="{AFE7979F-B012-4B31-9E0B-CCB1B7967585}" dt="2019-12-30T23:23:42.692" v="33" actId="313"/>
          <ac:spMkLst>
            <pc:docMk/>
            <pc:sldMk cId="238181193" sldId="256"/>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E30165-0085-4F3A-8F1E-E244EBCE70F2}" type="doc">
      <dgm:prSet loTypeId="urn:microsoft.com/office/officeart/2005/8/layout/list1" loCatId="list" qsTypeId="urn:microsoft.com/office/officeart/2005/8/quickstyle/simple2" qsCatId="simple" csTypeId="urn:microsoft.com/office/officeart/2005/8/colors/colorful2" csCatId="colorful"/>
      <dgm:spPr/>
      <dgm:t>
        <a:bodyPr/>
        <a:lstStyle/>
        <a:p>
          <a:endParaRPr lang="en-US"/>
        </a:p>
      </dgm:t>
    </dgm:pt>
    <dgm:pt modelId="{C328483E-E8D1-42AB-B916-2DB489F77A62}">
      <dgm:prSet/>
      <dgm:spPr/>
      <dgm:t>
        <a:bodyPr/>
        <a:lstStyle/>
        <a:p>
          <a:r>
            <a:rPr lang="en-US"/>
            <a:t>Low-income households</a:t>
          </a:r>
        </a:p>
      </dgm:t>
    </dgm:pt>
    <dgm:pt modelId="{9CD7CF60-8384-4E61-BACE-DB336A61D003}" type="parTrans" cxnId="{49D794D8-6643-4C1E-991C-0F4D38EF03D1}">
      <dgm:prSet/>
      <dgm:spPr/>
      <dgm:t>
        <a:bodyPr/>
        <a:lstStyle/>
        <a:p>
          <a:endParaRPr lang="en-US"/>
        </a:p>
      </dgm:t>
    </dgm:pt>
    <dgm:pt modelId="{7BF84B9F-A175-4A37-8286-D86870F484A3}" type="sibTrans" cxnId="{49D794D8-6643-4C1E-991C-0F4D38EF03D1}">
      <dgm:prSet/>
      <dgm:spPr/>
      <dgm:t>
        <a:bodyPr/>
        <a:lstStyle/>
        <a:p>
          <a:endParaRPr lang="en-US"/>
        </a:p>
      </dgm:t>
    </dgm:pt>
    <dgm:pt modelId="{2E30FF83-BFAF-4C4A-8192-BB81C231A6F7}">
      <dgm:prSet/>
      <dgm:spPr/>
      <dgm:t>
        <a:bodyPr/>
        <a:lstStyle/>
        <a:p>
          <a:r>
            <a:rPr lang="en-US"/>
            <a:t>Higher level of indoor allergens in urban households </a:t>
          </a:r>
        </a:p>
      </dgm:t>
    </dgm:pt>
    <dgm:pt modelId="{8C84766A-52A4-4572-8823-46F76D956492}" type="parTrans" cxnId="{84F1BB36-BAB3-4C23-B3DF-300EA7332516}">
      <dgm:prSet/>
      <dgm:spPr/>
      <dgm:t>
        <a:bodyPr/>
        <a:lstStyle/>
        <a:p>
          <a:endParaRPr lang="en-US"/>
        </a:p>
      </dgm:t>
    </dgm:pt>
    <dgm:pt modelId="{CDC28655-5EC2-4FEE-B2E2-28A8E7A4840F}" type="sibTrans" cxnId="{84F1BB36-BAB3-4C23-B3DF-300EA7332516}">
      <dgm:prSet/>
      <dgm:spPr/>
      <dgm:t>
        <a:bodyPr/>
        <a:lstStyle/>
        <a:p>
          <a:endParaRPr lang="en-US"/>
        </a:p>
      </dgm:t>
    </dgm:pt>
    <dgm:pt modelId="{C379424D-BB23-446B-8ED4-C7361A12C479}">
      <dgm:prSet/>
      <dgm:spPr/>
      <dgm:t>
        <a:bodyPr/>
        <a:lstStyle/>
        <a:p>
          <a:r>
            <a:rPr lang="en-US"/>
            <a:t>Cockroach, dust mites, mold</a:t>
          </a:r>
        </a:p>
      </dgm:t>
    </dgm:pt>
    <dgm:pt modelId="{CCFDA5D9-3A6A-4D69-9068-A8F62573809B}" type="parTrans" cxnId="{EC86F1E5-B369-4FA4-B24F-875BDF29C137}">
      <dgm:prSet/>
      <dgm:spPr/>
      <dgm:t>
        <a:bodyPr/>
        <a:lstStyle/>
        <a:p>
          <a:endParaRPr lang="en-US"/>
        </a:p>
      </dgm:t>
    </dgm:pt>
    <dgm:pt modelId="{728CD8FF-A534-4695-8AC9-214A9B424491}" type="sibTrans" cxnId="{EC86F1E5-B369-4FA4-B24F-875BDF29C137}">
      <dgm:prSet/>
      <dgm:spPr/>
      <dgm:t>
        <a:bodyPr/>
        <a:lstStyle/>
        <a:p>
          <a:endParaRPr lang="en-US"/>
        </a:p>
      </dgm:t>
    </dgm:pt>
    <dgm:pt modelId="{40DF5094-0B8D-4B01-8783-D21BA5DF0EA2}">
      <dgm:prSet/>
      <dgm:spPr/>
      <dgm:t>
        <a:bodyPr/>
        <a:lstStyle/>
        <a:p>
          <a:r>
            <a:rPr lang="en-US"/>
            <a:t>Low-income neighborhoods</a:t>
          </a:r>
        </a:p>
      </dgm:t>
    </dgm:pt>
    <dgm:pt modelId="{D182A20D-A87F-4D7C-BF26-F534781B56A0}" type="parTrans" cxnId="{07479DB2-0972-48B0-86EC-4EB6E35649DA}">
      <dgm:prSet/>
      <dgm:spPr/>
      <dgm:t>
        <a:bodyPr/>
        <a:lstStyle/>
        <a:p>
          <a:endParaRPr lang="en-US"/>
        </a:p>
      </dgm:t>
    </dgm:pt>
    <dgm:pt modelId="{594BBA02-10EF-4801-BAB4-81A7C0DFFFD9}" type="sibTrans" cxnId="{07479DB2-0972-48B0-86EC-4EB6E35649DA}">
      <dgm:prSet/>
      <dgm:spPr/>
      <dgm:t>
        <a:bodyPr/>
        <a:lstStyle/>
        <a:p>
          <a:endParaRPr lang="en-US"/>
        </a:p>
      </dgm:t>
    </dgm:pt>
    <dgm:pt modelId="{2519C275-EB76-4A70-A199-6603C71C9BE5}">
      <dgm:prSet/>
      <dgm:spPr/>
      <dgm:t>
        <a:bodyPr/>
        <a:lstStyle/>
        <a:p>
          <a:r>
            <a:rPr lang="en-US"/>
            <a:t>Poor housing – difficult to adhere to environmental interventions</a:t>
          </a:r>
        </a:p>
      </dgm:t>
    </dgm:pt>
    <dgm:pt modelId="{E0687A03-A154-4412-8907-276A66618C0C}" type="parTrans" cxnId="{7BC89A58-5F07-4BCA-9A4D-231C5249479C}">
      <dgm:prSet/>
      <dgm:spPr/>
      <dgm:t>
        <a:bodyPr/>
        <a:lstStyle/>
        <a:p>
          <a:endParaRPr lang="en-US"/>
        </a:p>
      </dgm:t>
    </dgm:pt>
    <dgm:pt modelId="{F453C571-E494-419E-98A5-0BF5934EABA9}" type="sibTrans" cxnId="{7BC89A58-5F07-4BCA-9A4D-231C5249479C}">
      <dgm:prSet/>
      <dgm:spPr/>
      <dgm:t>
        <a:bodyPr/>
        <a:lstStyle/>
        <a:p>
          <a:endParaRPr lang="en-US"/>
        </a:p>
      </dgm:t>
    </dgm:pt>
    <dgm:pt modelId="{380F52EA-F30C-40B1-BB5F-D2F6817CB131}">
      <dgm:prSet/>
      <dgm:spPr/>
      <dgm:t>
        <a:bodyPr/>
        <a:lstStyle/>
        <a:p>
          <a:r>
            <a:rPr lang="en-US"/>
            <a:t>Chronic stresses related to:</a:t>
          </a:r>
        </a:p>
      </dgm:t>
    </dgm:pt>
    <dgm:pt modelId="{641AC3C5-F0E1-4C82-80D9-AAEAB5EC1409}" type="parTrans" cxnId="{F86A4399-2266-4D40-B807-697B084D2133}">
      <dgm:prSet/>
      <dgm:spPr/>
      <dgm:t>
        <a:bodyPr/>
        <a:lstStyle/>
        <a:p>
          <a:endParaRPr lang="en-US"/>
        </a:p>
      </dgm:t>
    </dgm:pt>
    <dgm:pt modelId="{468BAE2B-C133-4D5C-ACAC-35ADBB96C9E2}" type="sibTrans" cxnId="{F86A4399-2266-4D40-B807-697B084D2133}">
      <dgm:prSet/>
      <dgm:spPr/>
      <dgm:t>
        <a:bodyPr/>
        <a:lstStyle/>
        <a:p>
          <a:endParaRPr lang="en-US"/>
        </a:p>
      </dgm:t>
    </dgm:pt>
    <dgm:pt modelId="{E7F975A1-170B-4CE5-B979-A50591455C40}">
      <dgm:prSet/>
      <dgm:spPr/>
      <dgm:t>
        <a:bodyPr/>
        <a:lstStyle/>
        <a:p>
          <a:r>
            <a:rPr lang="en-US"/>
            <a:t>Higher crime rates</a:t>
          </a:r>
        </a:p>
      </dgm:t>
    </dgm:pt>
    <dgm:pt modelId="{F626FBFD-B6D2-4881-96CA-87E1E520F1D4}" type="parTrans" cxnId="{DB7B99C6-94A3-4C39-B8C2-BA7B63688E9B}">
      <dgm:prSet/>
      <dgm:spPr/>
      <dgm:t>
        <a:bodyPr/>
        <a:lstStyle/>
        <a:p>
          <a:endParaRPr lang="en-US"/>
        </a:p>
      </dgm:t>
    </dgm:pt>
    <dgm:pt modelId="{248958BD-3653-44A3-84E8-F460083E0018}" type="sibTrans" cxnId="{DB7B99C6-94A3-4C39-B8C2-BA7B63688E9B}">
      <dgm:prSet/>
      <dgm:spPr/>
      <dgm:t>
        <a:bodyPr/>
        <a:lstStyle/>
        <a:p>
          <a:endParaRPr lang="en-US"/>
        </a:p>
      </dgm:t>
    </dgm:pt>
    <dgm:pt modelId="{D2852A78-733B-4006-8A5E-6EBFBA52E39A}">
      <dgm:prSet/>
      <dgm:spPr/>
      <dgm:t>
        <a:bodyPr/>
        <a:lstStyle/>
        <a:p>
          <a:r>
            <a:rPr lang="en-US"/>
            <a:t>Impacts patients’ and caregivers’ ability to access safe transportation</a:t>
          </a:r>
        </a:p>
      </dgm:t>
    </dgm:pt>
    <dgm:pt modelId="{A7B47A24-C8A7-4E67-AF50-698D4994644A}" type="parTrans" cxnId="{7B9CBB31-D9C0-4169-85FE-47726B654E58}">
      <dgm:prSet/>
      <dgm:spPr/>
      <dgm:t>
        <a:bodyPr/>
        <a:lstStyle/>
        <a:p>
          <a:endParaRPr lang="en-US"/>
        </a:p>
      </dgm:t>
    </dgm:pt>
    <dgm:pt modelId="{4700A4BD-108B-4AD4-9CB6-FBF09D64AE32}" type="sibTrans" cxnId="{7B9CBB31-D9C0-4169-85FE-47726B654E58}">
      <dgm:prSet/>
      <dgm:spPr/>
      <dgm:t>
        <a:bodyPr/>
        <a:lstStyle/>
        <a:p>
          <a:endParaRPr lang="en-US"/>
        </a:p>
      </dgm:t>
    </dgm:pt>
    <dgm:pt modelId="{7A754970-0801-4670-BD2E-5B7B96BC1689}" type="pres">
      <dgm:prSet presAssocID="{D5E30165-0085-4F3A-8F1E-E244EBCE70F2}" presName="linear" presStyleCnt="0">
        <dgm:presLayoutVars>
          <dgm:dir/>
          <dgm:animLvl val="lvl"/>
          <dgm:resizeHandles val="exact"/>
        </dgm:presLayoutVars>
      </dgm:prSet>
      <dgm:spPr/>
    </dgm:pt>
    <dgm:pt modelId="{EB5706A8-9A91-4852-A2FE-3B3D0C6B562A}" type="pres">
      <dgm:prSet presAssocID="{C328483E-E8D1-42AB-B916-2DB489F77A62}" presName="parentLin" presStyleCnt="0"/>
      <dgm:spPr/>
    </dgm:pt>
    <dgm:pt modelId="{B1878EB3-7FBD-4409-9A38-7BE67A73BBDA}" type="pres">
      <dgm:prSet presAssocID="{C328483E-E8D1-42AB-B916-2DB489F77A62}" presName="parentLeftMargin" presStyleLbl="node1" presStyleIdx="0" presStyleCnt="3"/>
      <dgm:spPr/>
    </dgm:pt>
    <dgm:pt modelId="{6CB1CAB2-CC6E-4B49-9BA9-D3A5E7574C5C}" type="pres">
      <dgm:prSet presAssocID="{C328483E-E8D1-42AB-B916-2DB489F77A62}" presName="parentText" presStyleLbl="node1" presStyleIdx="0" presStyleCnt="3">
        <dgm:presLayoutVars>
          <dgm:chMax val="0"/>
          <dgm:bulletEnabled val="1"/>
        </dgm:presLayoutVars>
      </dgm:prSet>
      <dgm:spPr/>
    </dgm:pt>
    <dgm:pt modelId="{80CA9915-C50E-4B91-AD4A-39531697CA0E}" type="pres">
      <dgm:prSet presAssocID="{C328483E-E8D1-42AB-B916-2DB489F77A62}" presName="negativeSpace" presStyleCnt="0"/>
      <dgm:spPr/>
    </dgm:pt>
    <dgm:pt modelId="{642A9ABE-0254-45EF-8818-A8E5BD5A04E1}" type="pres">
      <dgm:prSet presAssocID="{C328483E-E8D1-42AB-B916-2DB489F77A62}" presName="childText" presStyleLbl="conFgAcc1" presStyleIdx="0" presStyleCnt="3">
        <dgm:presLayoutVars>
          <dgm:bulletEnabled val="1"/>
        </dgm:presLayoutVars>
      </dgm:prSet>
      <dgm:spPr/>
    </dgm:pt>
    <dgm:pt modelId="{3BE5D453-880B-422D-A66C-581A9B9458CE}" type="pres">
      <dgm:prSet presAssocID="{7BF84B9F-A175-4A37-8286-D86870F484A3}" presName="spaceBetweenRectangles" presStyleCnt="0"/>
      <dgm:spPr/>
    </dgm:pt>
    <dgm:pt modelId="{30F1E9E0-42E0-47BE-8550-7D93311754C7}" type="pres">
      <dgm:prSet presAssocID="{40DF5094-0B8D-4B01-8783-D21BA5DF0EA2}" presName="parentLin" presStyleCnt="0"/>
      <dgm:spPr/>
    </dgm:pt>
    <dgm:pt modelId="{AE44ED45-C393-46C8-A467-3C59D6043E04}" type="pres">
      <dgm:prSet presAssocID="{40DF5094-0B8D-4B01-8783-D21BA5DF0EA2}" presName="parentLeftMargin" presStyleLbl="node1" presStyleIdx="0" presStyleCnt="3"/>
      <dgm:spPr/>
    </dgm:pt>
    <dgm:pt modelId="{86BC0246-7ED7-46FE-BABE-71FD7E8D1CA8}" type="pres">
      <dgm:prSet presAssocID="{40DF5094-0B8D-4B01-8783-D21BA5DF0EA2}" presName="parentText" presStyleLbl="node1" presStyleIdx="1" presStyleCnt="3">
        <dgm:presLayoutVars>
          <dgm:chMax val="0"/>
          <dgm:bulletEnabled val="1"/>
        </dgm:presLayoutVars>
      </dgm:prSet>
      <dgm:spPr/>
    </dgm:pt>
    <dgm:pt modelId="{960E580D-985D-4D3F-8EF8-33A7CC2B74ED}" type="pres">
      <dgm:prSet presAssocID="{40DF5094-0B8D-4B01-8783-D21BA5DF0EA2}" presName="negativeSpace" presStyleCnt="0"/>
      <dgm:spPr/>
    </dgm:pt>
    <dgm:pt modelId="{6812F21B-7EA9-41F3-AFC9-B44FC4DA9C84}" type="pres">
      <dgm:prSet presAssocID="{40DF5094-0B8D-4B01-8783-D21BA5DF0EA2}" presName="childText" presStyleLbl="conFgAcc1" presStyleIdx="1" presStyleCnt="3">
        <dgm:presLayoutVars>
          <dgm:bulletEnabled val="1"/>
        </dgm:presLayoutVars>
      </dgm:prSet>
      <dgm:spPr/>
    </dgm:pt>
    <dgm:pt modelId="{8449CA25-85DF-4216-A63D-DEB3E314CE7F}" type="pres">
      <dgm:prSet presAssocID="{594BBA02-10EF-4801-BAB4-81A7C0DFFFD9}" presName="spaceBetweenRectangles" presStyleCnt="0"/>
      <dgm:spPr/>
    </dgm:pt>
    <dgm:pt modelId="{CEC1F8DC-DF6E-4DD9-BD1F-59B7F9AF25B6}" type="pres">
      <dgm:prSet presAssocID="{380F52EA-F30C-40B1-BB5F-D2F6817CB131}" presName="parentLin" presStyleCnt="0"/>
      <dgm:spPr/>
    </dgm:pt>
    <dgm:pt modelId="{198C4252-F33E-4692-9946-23CAD0D9061B}" type="pres">
      <dgm:prSet presAssocID="{380F52EA-F30C-40B1-BB5F-D2F6817CB131}" presName="parentLeftMargin" presStyleLbl="node1" presStyleIdx="1" presStyleCnt="3"/>
      <dgm:spPr/>
    </dgm:pt>
    <dgm:pt modelId="{11998F29-8033-40E7-9603-A835E65286B8}" type="pres">
      <dgm:prSet presAssocID="{380F52EA-F30C-40B1-BB5F-D2F6817CB131}" presName="parentText" presStyleLbl="node1" presStyleIdx="2" presStyleCnt="3">
        <dgm:presLayoutVars>
          <dgm:chMax val="0"/>
          <dgm:bulletEnabled val="1"/>
        </dgm:presLayoutVars>
      </dgm:prSet>
      <dgm:spPr/>
    </dgm:pt>
    <dgm:pt modelId="{D514D0B5-D0F4-4C42-88B4-B0700A5AE73A}" type="pres">
      <dgm:prSet presAssocID="{380F52EA-F30C-40B1-BB5F-D2F6817CB131}" presName="negativeSpace" presStyleCnt="0"/>
      <dgm:spPr/>
    </dgm:pt>
    <dgm:pt modelId="{9000D90A-B914-4006-9253-6F11DAF9738C}" type="pres">
      <dgm:prSet presAssocID="{380F52EA-F30C-40B1-BB5F-D2F6817CB131}" presName="childText" presStyleLbl="conFgAcc1" presStyleIdx="2" presStyleCnt="3">
        <dgm:presLayoutVars>
          <dgm:bulletEnabled val="1"/>
        </dgm:presLayoutVars>
      </dgm:prSet>
      <dgm:spPr/>
    </dgm:pt>
  </dgm:ptLst>
  <dgm:cxnLst>
    <dgm:cxn modelId="{84547908-92C6-43F5-B887-BE850C9B5A0A}" type="presOf" srcId="{40DF5094-0B8D-4B01-8783-D21BA5DF0EA2}" destId="{86BC0246-7ED7-46FE-BABE-71FD7E8D1CA8}" srcOrd="1" destOrd="0" presId="urn:microsoft.com/office/officeart/2005/8/layout/list1"/>
    <dgm:cxn modelId="{CBB58829-50E6-4580-8A31-DC4435C4AC04}" type="presOf" srcId="{380F52EA-F30C-40B1-BB5F-D2F6817CB131}" destId="{198C4252-F33E-4692-9946-23CAD0D9061B}" srcOrd="0" destOrd="0" presId="urn:microsoft.com/office/officeart/2005/8/layout/list1"/>
    <dgm:cxn modelId="{7B9CBB31-D9C0-4169-85FE-47726B654E58}" srcId="{380F52EA-F30C-40B1-BB5F-D2F6817CB131}" destId="{D2852A78-733B-4006-8A5E-6EBFBA52E39A}" srcOrd="1" destOrd="0" parTransId="{A7B47A24-C8A7-4E67-AF50-698D4994644A}" sibTransId="{4700A4BD-108B-4AD4-9CB6-FBF09D64AE32}"/>
    <dgm:cxn modelId="{84F1BB36-BAB3-4C23-B3DF-300EA7332516}" srcId="{C328483E-E8D1-42AB-B916-2DB489F77A62}" destId="{2E30FF83-BFAF-4C4A-8192-BB81C231A6F7}" srcOrd="0" destOrd="0" parTransId="{8C84766A-52A4-4572-8823-46F76D956492}" sibTransId="{CDC28655-5EC2-4FEE-B2E2-28A8E7A4840F}"/>
    <dgm:cxn modelId="{20F5FD45-9418-438C-9EEB-CDBB809B8264}" type="presOf" srcId="{C328483E-E8D1-42AB-B916-2DB489F77A62}" destId="{B1878EB3-7FBD-4409-9A38-7BE67A73BBDA}" srcOrd="0" destOrd="0" presId="urn:microsoft.com/office/officeart/2005/8/layout/list1"/>
    <dgm:cxn modelId="{A5EC9D6D-99AA-49DA-B0F7-612918B750A5}" type="presOf" srcId="{380F52EA-F30C-40B1-BB5F-D2F6817CB131}" destId="{11998F29-8033-40E7-9603-A835E65286B8}" srcOrd="1" destOrd="0" presId="urn:microsoft.com/office/officeart/2005/8/layout/list1"/>
    <dgm:cxn modelId="{7BC89A58-5F07-4BCA-9A4D-231C5249479C}" srcId="{40DF5094-0B8D-4B01-8783-D21BA5DF0EA2}" destId="{2519C275-EB76-4A70-A199-6603C71C9BE5}" srcOrd="0" destOrd="0" parTransId="{E0687A03-A154-4412-8907-276A66618C0C}" sibTransId="{F453C571-E494-419E-98A5-0BF5934EABA9}"/>
    <dgm:cxn modelId="{FED3947A-5986-4EAD-AA33-8B03AE2EB339}" type="presOf" srcId="{C328483E-E8D1-42AB-B916-2DB489F77A62}" destId="{6CB1CAB2-CC6E-4B49-9BA9-D3A5E7574C5C}" srcOrd="1" destOrd="0" presId="urn:microsoft.com/office/officeart/2005/8/layout/list1"/>
    <dgm:cxn modelId="{5CEA2C86-0F8A-410A-BB63-7F68AFC044AD}" type="presOf" srcId="{D5E30165-0085-4F3A-8F1E-E244EBCE70F2}" destId="{7A754970-0801-4670-BD2E-5B7B96BC1689}" srcOrd="0" destOrd="0" presId="urn:microsoft.com/office/officeart/2005/8/layout/list1"/>
    <dgm:cxn modelId="{16DED188-400F-4D39-A27B-9B68BF2FFEF5}" type="presOf" srcId="{2519C275-EB76-4A70-A199-6603C71C9BE5}" destId="{6812F21B-7EA9-41F3-AFC9-B44FC4DA9C84}" srcOrd="0" destOrd="0" presId="urn:microsoft.com/office/officeart/2005/8/layout/list1"/>
    <dgm:cxn modelId="{5B9DDC8C-A95A-45A0-980B-C7E15D5DF8BD}" type="presOf" srcId="{C379424D-BB23-446B-8ED4-C7361A12C479}" destId="{642A9ABE-0254-45EF-8818-A8E5BD5A04E1}" srcOrd="0" destOrd="1" presId="urn:microsoft.com/office/officeart/2005/8/layout/list1"/>
    <dgm:cxn modelId="{F86A4399-2266-4D40-B807-697B084D2133}" srcId="{D5E30165-0085-4F3A-8F1E-E244EBCE70F2}" destId="{380F52EA-F30C-40B1-BB5F-D2F6817CB131}" srcOrd="2" destOrd="0" parTransId="{641AC3C5-F0E1-4C82-80D9-AAEAB5EC1409}" sibTransId="{468BAE2B-C133-4D5C-ACAC-35ADBB96C9E2}"/>
    <dgm:cxn modelId="{F4667A9E-3770-4420-9B74-DA79F41EE78A}" type="presOf" srcId="{D2852A78-733B-4006-8A5E-6EBFBA52E39A}" destId="{9000D90A-B914-4006-9253-6F11DAF9738C}" srcOrd="0" destOrd="1" presId="urn:microsoft.com/office/officeart/2005/8/layout/list1"/>
    <dgm:cxn modelId="{D792E0A1-8047-492E-A280-6D133C514302}" type="presOf" srcId="{E7F975A1-170B-4CE5-B979-A50591455C40}" destId="{9000D90A-B914-4006-9253-6F11DAF9738C}" srcOrd="0" destOrd="0" presId="urn:microsoft.com/office/officeart/2005/8/layout/list1"/>
    <dgm:cxn modelId="{D8F4E9A3-302E-4266-A248-46F630B0FB04}" type="presOf" srcId="{40DF5094-0B8D-4B01-8783-D21BA5DF0EA2}" destId="{AE44ED45-C393-46C8-A467-3C59D6043E04}" srcOrd="0" destOrd="0" presId="urn:microsoft.com/office/officeart/2005/8/layout/list1"/>
    <dgm:cxn modelId="{07479DB2-0972-48B0-86EC-4EB6E35649DA}" srcId="{D5E30165-0085-4F3A-8F1E-E244EBCE70F2}" destId="{40DF5094-0B8D-4B01-8783-D21BA5DF0EA2}" srcOrd="1" destOrd="0" parTransId="{D182A20D-A87F-4D7C-BF26-F534781B56A0}" sibTransId="{594BBA02-10EF-4801-BAB4-81A7C0DFFFD9}"/>
    <dgm:cxn modelId="{DB7B99C6-94A3-4C39-B8C2-BA7B63688E9B}" srcId="{380F52EA-F30C-40B1-BB5F-D2F6817CB131}" destId="{E7F975A1-170B-4CE5-B979-A50591455C40}" srcOrd="0" destOrd="0" parTransId="{F626FBFD-B6D2-4881-96CA-87E1E520F1D4}" sibTransId="{248958BD-3653-44A3-84E8-F460083E0018}"/>
    <dgm:cxn modelId="{49D794D8-6643-4C1E-991C-0F4D38EF03D1}" srcId="{D5E30165-0085-4F3A-8F1E-E244EBCE70F2}" destId="{C328483E-E8D1-42AB-B916-2DB489F77A62}" srcOrd="0" destOrd="0" parTransId="{9CD7CF60-8384-4E61-BACE-DB336A61D003}" sibTransId="{7BF84B9F-A175-4A37-8286-D86870F484A3}"/>
    <dgm:cxn modelId="{F44296E2-3185-4374-90EB-8BADDB37844F}" type="presOf" srcId="{2E30FF83-BFAF-4C4A-8192-BB81C231A6F7}" destId="{642A9ABE-0254-45EF-8818-A8E5BD5A04E1}" srcOrd="0" destOrd="0" presId="urn:microsoft.com/office/officeart/2005/8/layout/list1"/>
    <dgm:cxn modelId="{EC86F1E5-B369-4FA4-B24F-875BDF29C137}" srcId="{2E30FF83-BFAF-4C4A-8192-BB81C231A6F7}" destId="{C379424D-BB23-446B-8ED4-C7361A12C479}" srcOrd="0" destOrd="0" parTransId="{CCFDA5D9-3A6A-4D69-9068-A8F62573809B}" sibTransId="{728CD8FF-A534-4695-8AC9-214A9B424491}"/>
    <dgm:cxn modelId="{6EEFFF9A-7F96-44CB-848F-8D32636E6DE5}" type="presParOf" srcId="{7A754970-0801-4670-BD2E-5B7B96BC1689}" destId="{EB5706A8-9A91-4852-A2FE-3B3D0C6B562A}" srcOrd="0" destOrd="0" presId="urn:microsoft.com/office/officeart/2005/8/layout/list1"/>
    <dgm:cxn modelId="{1B0F6377-8ECE-40E8-9165-6AA6A1695150}" type="presParOf" srcId="{EB5706A8-9A91-4852-A2FE-3B3D0C6B562A}" destId="{B1878EB3-7FBD-4409-9A38-7BE67A73BBDA}" srcOrd="0" destOrd="0" presId="urn:microsoft.com/office/officeart/2005/8/layout/list1"/>
    <dgm:cxn modelId="{5E1DBC76-08A6-4F58-B93D-CB75C8DFDF0E}" type="presParOf" srcId="{EB5706A8-9A91-4852-A2FE-3B3D0C6B562A}" destId="{6CB1CAB2-CC6E-4B49-9BA9-D3A5E7574C5C}" srcOrd="1" destOrd="0" presId="urn:microsoft.com/office/officeart/2005/8/layout/list1"/>
    <dgm:cxn modelId="{42A808DF-ADEB-427A-B687-0AC13F19C826}" type="presParOf" srcId="{7A754970-0801-4670-BD2E-5B7B96BC1689}" destId="{80CA9915-C50E-4B91-AD4A-39531697CA0E}" srcOrd="1" destOrd="0" presId="urn:microsoft.com/office/officeart/2005/8/layout/list1"/>
    <dgm:cxn modelId="{120783EE-56B2-47CE-9F3F-31EF369375E7}" type="presParOf" srcId="{7A754970-0801-4670-BD2E-5B7B96BC1689}" destId="{642A9ABE-0254-45EF-8818-A8E5BD5A04E1}" srcOrd="2" destOrd="0" presId="urn:microsoft.com/office/officeart/2005/8/layout/list1"/>
    <dgm:cxn modelId="{B566E093-3CCC-44FF-AC8F-013D63E2977A}" type="presParOf" srcId="{7A754970-0801-4670-BD2E-5B7B96BC1689}" destId="{3BE5D453-880B-422D-A66C-581A9B9458CE}" srcOrd="3" destOrd="0" presId="urn:microsoft.com/office/officeart/2005/8/layout/list1"/>
    <dgm:cxn modelId="{5FAE31DF-82B4-408C-B1B5-00AF87EE20E9}" type="presParOf" srcId="{7A754970-0801-4670-BD2E-5B7B96BC1689}" destId="{30F1E9E0-42E0-47BE-8550-7D93311754C7}" srcOrd="4" destOrd="0" presId="urn:microsoft.com/office/officeart/2005/8/layout/list1"/>
    <dgm:cxn modelId="{0B07A110-BC81-4391-8A90-49CA5FBB82DE}" type="presParOf" srcId="{30F1E9E0-42E0-47BE-8550-7D93311754C7}" destId="{AE44ED45-C393-46C8-A467-3C59D6043E04}" srcOrd="0" destOrd="0" presId="urn:microsoft.com/office/officeart/2005/8/layout/list1"/>
    <dgm:cxn modelId="{C115084E-2294-4AEB-944A-4434E57F63F6}" type="presParOf" srcId="{30F1E9E0-42E0-47BE-8550-7D93311754C7}" destId="{86BC0246-7ED7-46FE-BABE-71FD7E8D1CA8}" srcOrd="1" destOrd="0" presId="urn:microsoft.com/office/officeart/2005/8/layout/list1"/>
    <dgm:cxn modelId="{19905857-069B-4B1D-9817-CA72B9E6487C}" type="presParOf" srcId="{7A754970-0801-4670-BD2E-5B7B96BC1689}" destId="{960E580D-985D-4D3F-8EF8-33A7CC2B74ED}" srcOrd="5" destOrd="0" presId="urn:microsoft.com/office/officeart/2005/8/layout/list1"/>
    <dgm:cxn modelId="{44A49E88-172E-4386-B3B4-39947A3FCE45}" type="presParOf" srcId="{7A754970-0801-4670-BD2E-5B7B96BC1689}" destId="{6812F21B-7EA9-41F3-AFC9-B44FC4DA9C84}" srcOrd="6" destOrd="0" presId="urn:microsoft.com/office/officeart/2005/8/layout/list1"/>
    <dgm:cxn modelId="{387B05DB-070F-4E0D-B102-E58B37F6D1D6}" type="presParOf" srcId="{7A754970-0801-4670-BD2E-5B7B96BC1689}" destId="{8449CA25-85DF-4216-A63D-DEB3E314CE7F}" srcOrd="7" destOrd="0" presId="urn:microsoft.com/office/officeart/2005/8/layout/list1"/>
    <dgm:cxn modelId="{A3D46ED2-743B-4D56-BE7F-2E163FAB7706}" type="presParOf" srcId="{7A754970-0801-4670-BD2E-5B7B96BC1689}" destId="{CEC1F8DC-DF6E-4DD9-BD1F-59B7F9AF25B6}" srcOrd="8" destOrd="0" presId="urn:microsoft.com/office/officeart/2005/8/layout/list1"/>
    <dgm:cxn modelId="{B9FF8689-1F6E-4C24-882F-F4FAEE52EB9C}" type="presParOf" srcId="{CEC1F8DC-DF6E-4DD9-BD1F-59B7F9AF25B6}" destId="{198C4252-F33E-4692-9946-23CAD0D9061B}" srcOrd="0" destOrd="0" presId="urn:microsoft.com/office/officeart/2005/8/layout/list1"/>
    <dgm:cxn modelId="{4F304BB6-49BC-4592-8C64-24BFDDA5A19B}" type="presParOf" srcId="{CEC1F8DC-DF6E-4DD9-BD1F-59B7F9AF25B6}" destId="{11998F29-8033-40E7-9603-A835E65286B8}" srcOrd="1" destOrd="0" presId="urn:microsoft.com/office/officeart/2005/8/layout/list1"/>
    <dgm:cxn modelId="{61E01751-F777-49D8-9FB5-33E6B47A41A3}" type="presParOf" srcId="{7A754970-0801-4670-BD2E-5B7B96BC1689}" destId="{D514D0B5-D0F4-4C42-88B4-B0700A5AE73A}" srcOrd="9" destOrd="0" presId="urn:microsoft.com/office/officeart/2005/8/layout/list1"/>
    <dgm:cxn modelId="{4A47EA13-1799-49B9-BE3F-8232324D46B0}" type="presParOf" srcId="{7A754970-0801-4670-BD2E-5B7B96BC1689}" destId="{9000D90A-B914-4006-9253-6F11DAF9738C}"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A9ABE-0254-45EF-8818-A8E5BD5A04E1}">
      <dsp:nvSpPr>
        <dsp:cNvPr id="0" name=""/>
        <dsp:cNvSpPr/>
      </dsp:nvSpPr>
      <dsp:spPr>
        <a:xfrm>
          <a:off x="0" y="305089"/>
          <a:ext cx="10820398" cy="95760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33248" rIns="839783"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Higher level of indoor allergens in urban households </a:t>
          </a:r>
        </a:p>
        <a:p>
          <a:pPr marL="342900" lvl="2" indent="-171450" algn="l" defTabSz="711200">
            <a:lnSpc>
              <a:spcPct val="90000"/>
            </a:lnSpc>
            <a:spcBef>
              <a:spcPct val="0"/>
            </a:spcBef>
            <a:spcAft>
              <a:spcPct val="15000"/>
            </a:spcAft>
            <a:buChar char="•"/>
          </a:pPr>
          <a:r>
            <a:rPr lang="en-US" sz="1600" kern="1200"/>
            <a:t>Cockroach, dust mites, mold</a:t>
          </a:r>
        </a:p>
      </dsp:txBody>
      <dsp:txXfrm>
        <a:off x="0" y="305089"/>
        <a:ext cx="10820398" cy="957600"/>
      </dsp:txXfrm>
    </dsp:sp>
    <dsp:sp modelId="{6CB1CAB2-CC6E-4B49-9BA9-D3A5E7574C5C}">
      <dsp:nvSpPr>
        <dsp:cNvPr id="0" name=""/>
        <dsp:cNvSpPr/>
      </dsp:nvSpPr>
      <dsp:spPr>
        <a:xfrm>
          <a:off x="541019" y="68929"/>
          <a:ext cx="7574279" cy="472320"/>
        </a:xfrm>
        <a:prstGeom prst="roundRect">
          <a:avLst/>
        </a:prstGeom>
        <a:solidFill>
          <a:schemeClr val="accent2">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711200">
            <a:lnSpc>
              <a:spcPct val="90000"/>
            </a:lnSpc>
            <a:spcBef>
              <a:spcPct val="0"/>
            </a:spcBef>
            <a:spcAft>
              <a:spcPct val="35000"/>
            </a:spcAft>
            <a:buNone/>
          </a:pPr>
          <a:r>
            <a:rPr lang="en-US" sz="1600" kern="1200"/>
            <a:t>Low-income households</a:t>
          </a:r>
        </a:p>
      </dsp:txBody>
      <dsp:txXfrm>
        <a:off x="564076" y="91986"/>
        <a:ext cx="7528165" cy="426206"/>
      </dsp:txXfrm>
    </dsp:sp>
    <dsp:sp modelId="{6812F21B-7EA9-41F3-AFC9-B44FC4DA9C84}">
      <dsp:nvSpPr>
        <dsp:cNvPr id="0" name=""/>
        <dsp:cNvSpPr/>
      </dsp:nvSpPr>
      <dsp:spPr>
        <a:xfrm>
          <a:off x="0" y="1585248"/>
          <a:ext cx="10820398" cy="680400"/>
        </a:xfrm>
        <a:prstGeom prst="rect">
          <a:avLst/>
        </a:prstGeom>
        <a:solidFill>
          <a:schemeClr val="lt1">
            <a:alpha val="90000"/>
            <a:hueOff val="0"/>
            <a:satOff val="0"/>
            <a:lumOff val="0"/>
            <a:alphaOff val="0"/>
          </a:schemeClr>
        </a:solidFill>
        <a:ln w="15875" cap="rnd" cmpd="sng" algn="ctr">
          <a:solidFill>
            <a:schemeClr val="accent2">
              <a:hueOff val="363501"/>
              <a:satOff val="-16086"/>
              <a:lumOff val="20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33248" rIns="839783"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Poor housing – difficult to adhere to environmental interventions</a:t>
          </a:r>
        </a:p>
      </dsp:txBody>
      <dsp:txXfrm>
        <a:off x="0" y="1585248"/>
        <a:ext cx="10820398" cy="680400"/>
      </dsp:txXfrm>
    </dsp:sp>
    <dsp:sp modelId="{86BC0246-7ED7-46FE-BABE-71FD7E8D1CA8}">
      <dsp:nvSpPr>
        <dsp:cNvPr id="0" name=""/>
        <dsp:cNvSpPr/>
      </dsp:nvSpPr>
      <dsp:spPr>
        <a:xfrm>
          <a:off x="541019" y="1349089"/>
          <a:ext cx="7574279" cy="472320"/>
        </a:xfrm>
        <a:prstGeom prst="roundRect">
          <a:avLst/>
        </a:prstGeom>
        <a:solidFill>
          <a:schemeClr val="accent2">
            <a:hueOff val="363501"/>
            <a:satOff val="-16086"/>
            <a:lumOff val="2059"/>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711200">
            <a:lnSpc>
              <a:spcPct val="90000"/>
            </a:lnSpc>
            <a:spcBef>
              <a:spcPct val="0"/>
            </a:spcBef>
            <a:spcAft>
              <a:spcPct val="35000"/>
            </a:spcAft>
            <a:buNone/>
          </a:pPr>
          <a:r>
            <a:rPr lang="en-US" sz="1600" kern="1200"/>
            <a:t>Low-income neighborhoods</a:t>
          </a:r>
        </a:p>
      </dsp:txBody>
      <dsp:txXfrm>
        <a:off x="564076" y="1372146"/>
        <a:ext cx="7528165" cy="426206"/>
      </dsp:txXfrm>
    </dsp:sp>
    <dsp:sp modelId="{9000D90A-B914-4006-9253-6F11DAF9738C}">
      <dsp:nvSpPr>
        <dsp:cNvPr id="0" name=""/>
        <dsp:cNvSpPr/>
      </dsp:nvSpPr>
      <dsp:spPr>
        <a:xfrm>
          <a:off x="0" y="2588209"/>
          <a:ext cx="10820398" cy="957600"/>
        </a:xfrm>
        <a:prstGeom prst="rect">
          <a:avLst/>
        </a:prstGeom>
        <a:solidFill>
          <a:schemeClr val="lt1">
            <a:alpha val="90000"/>
            <a:hueOff val="0"/>
            <a:satOff val="0"/>
            <a:lumOff val="0"/>
            <a:alphaOff val="0"/>
          </a:schemeClr>
        </a:solidFill>
        <a:ln w="15875" cap="rnd" cmpd="sng" algn="ctr">
          <a:solidFill>
            <a:schemeClr val="accent2">
              <a:hueOff val="727001"/>
              <a:satOff val="-32172"/>
              <a:lumOff val="41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9783" tIns="333248" rIns="839783"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Higher crime rates</a:t>
          </a:r>
        </a:p>
        <a:p>
          <a:pPr marL="171450" lvl="1" indent="-171450" algn="l" defTabSz="711200">
            <a:lnSpc>
              <a:spcPct val="90000"/>
            </a:lnSpc>
            <a:spcBef>
              <a:spcPct val="0"/>
            </a:spcBef>
            <a:spcAft>
              <a:spcPct val="15000"/>
            </a:spcAft>
            <a:buChar char="•"/>
          </a:pPr>
          <a:r>
            <a:rPr lang="en-US" sz="1600" kern="1200"/>
            <a:t>Impacts patients’ and caregivers’ ability to access safe transportation</a:t>
          </a:r>
        </a:p>
      </dsp:txBody>
      <dsp:txXfrm>
        <a:off x="0" y="2588209"/>
        <a:ext cx="10820398" cy="957600"/>
      </dsp:txXfrm>
    </dsp:sp>
    <dsp:sp modelId="{11998F29-8033-40E7-9603-A835E65286B8}">
      <dsp:nvSpPr>
        <dsp:cNvPr id="0" name=""/>
        <dsp:cNvSpPr/>
      </dsp:nvSpPr>
      <dsp:spPr>
        <a:xfrm>
          <a:off x="541019" y="2352048"/>
          <a:ext cx="7574279" cy="472320"/>
        </a:xfrm>
        <a:prstGeom prst="roundRect">
          <a:avLst/>
        </a:prstGeom>
        <a:solidFill>
          <a:schemeClr val="accent2">
            <a:hueOff val="727001"/>
            <a:satOff val="-32172"/>
            <a:lumOff val="4118"/>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86290" tIns="0" rIns="286290" bIns="0" numCol="1" spcCol="1270" anchor="ctr" anchorCtr="0">
          <a:noAutofit/>
        </a:bodyPr>
        <a:lstStyle/>
        <a:p>
          <a:pPr marL="0" lvl="0" indent="0" algn="l" defTabSz="711200">
            <a:lnSpc>
              <a:spcPct val="90000"/>
            </a:lnSpc>
            <a:spcBef>
              <a:spcPct val="0"/>
            </a:spcBef>
            <a:spcAft>
              <a:spcPct val="35000"/>
            </a:spcAft>
            <a:buNone/>
          </a:pPr>
          <a:r>
            <a:rPr lang="en-US" sz="1600" kern="1200"/>
            <a:t>Chronic stresses related to:</a:t>
          </a:r>
        </a:p>
      </dsp:txBody>
      <dsp:txXfrm>
        <a:off x="564076" y="2375105"/>
        <a:ext cx="7528165"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68E7EB-62FA-4A17-B04D-CBDF27434A1F}" type="datetimeFigureOut">
              <a:rPr lang="en-US" smtClean="0"/>
              <a:t>12/30/2019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FE02D2-23E7-4789-BFF8-CBCF08C8983E}" type="slidenum">
              <a:rPr lang="en-US" smtClean="0"/>
              <a:t>‹#›</a:t>
            </a:fld>
            <a:endParaRPr lang="en-US"/>
          </a:p>
        </p:txBody>
      </p:sp>
    </p:spTree>
    <p:extLst>
      <p:ext uri="{BB962C8B-B14F-4D97-AF65-F5344CB8AC3E}">
        <p14:creationId xmlns:p14="http://schemas.microsoft.com/office/powerpoint/2010/main" val="3616682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ncbi.nlm.nih.gov/pmc/articles/PMC3072899/#B12" TargetMode="External"/><Relationship Id="rId13" Type="http://schemas.openxmlformats.org/officeDocument/2006/relationships/hyperlink" Target="https://www.ncbi.nlm.nih.gov/pmc/articles/PMC3072899/#B21" TargetMode="External"/><Relationship Id="rId3" Type="http://schemas.openxmlformats.org/officeDocument/2006/relationships/hyperlink" Target="https://www.ncbi.nlm.nih.gov/pmc/articles/PMC3072899/#B1" TargetMode="External"/><Relationship Id="rId7" Type="http://schemas.openxmlformats.org/officeDocument/2006/relationships/hyperlink" Target="https://www.ncbi.nlm.nih.gov/pmc/articles/PMC3072899/#B7" TargetMode="External"/><Relationship Id="rId12" Type="http://schemas.openxmlformats.org/officeDocument/2006/relationships/hyperlink" Target="https://www.ncbi.nlm.nih.gov/pmc/articles/PMC3072899/#B17"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www.ncbi.nlm.nih.gov/pmc/articles/PMC3072899/#B6" TargetMode="External"/><Relationship Id="rId11" Type="http://schemas.openxmlformats.org/officeDocument/2006/relationships/hyperlink" Target="https://www.ncbi.nlm.nih.gov/pmc/articles/PMC3072899/#B16" TargetMode="External"/><Relationship Id="rId5" Type="http://schemas.openxmlformats.org/officeDocument/2006/relationships/hyperlink" Target="https://www.ncbi.nlm.nih.gov/pmc/articles/PMC3072899/#B4" TargetMode="External"/><Relationship Id="rId10" Type="http://schemas.openxmlformats.org/officeDocument/2006/relationships/hyperlink" Target="https://www.ncbi.nlm.nih.gov/pmc/articles/PMC3072899/#B13" TargetMode="External"/><Relationship Id="rId4" Type="http://schemas.openxmlformats.org/officeDocument/2006/relationships/hyperlink" Target="https://www.ncbi.nlm.nih.gov/pmc/articles/PMC3072899/#B3" TargetMode="External"/><Relationship Id="rId9" Type="http://schemas.openxmlformats.org/officeDocument/2006/relationships/hyperlink" Target="https://www.ncbi.nlm.nih.gov/pmc/articles/PMC3072899/#B10" TargetMode="External"/><Relationship Id="rId14" Type="http://schemas.openxmlformats.org/officeDocument/2006/relationships/hyperlink" Target="https://www.ncbi.nlm.nih.gov/pmc/articles/PMC3072899/" TargetMode="Externa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ncbi.nlm.nih.gov/pmc/articles/PMC4021235/#B5" TargetMode="External"/><Relationship Id="rId3" Type="http://schemas.openxmlformats.org/officeDocument/2006/relationships/hyperlink" Target="https://www.ncbi.nlm.nih.gov/pmc/articles/PMC4021235/" TargetMode="External"/><Relationship Id="rId7" Type="http://schemas.openxmlformats.org/officeDocument/2006/relationships/hyperlink" Target="https://www.ncbi.nlm.nih.gov/pmc/articles/PMC4021235/#B4"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www.ncbi.nlm.nih.gov/pmc/articles/PMC4021235/#B3" TargetMode="External"/><Relationship Id="rId11" Type="http://schemas.openxmlformats.org/officeDocument/2006/relationships/hyperlink" Target="https://www.ncbi.nlm.nih.gov/pmc/articles/PMC4021235/#B8" TargetMode="External"/><Relationship Id="rId5" Type="http://schemas.openxmlformats.org/officeDocument/2006/relationships/hyperlink" Target="https://www.ncbi.nlm.nih.gov/pmc/articles/PMC4021235/#B2" TargetMode="External"/><Relationship Id="rId10" Type="http://schemas.openxmlformats.org/officeDocument/2006/relationships/hyperlink" Target="https://www.ncbi.nlm.nih.gov/pmc/articles/PMC4021235/#B7" TargetMode="External"/><Relationship Id="rId4" Type="http://schemas.openxmlformats.org/officeDocument/2006/relationships/hyperlink" Target="https://www.ncbi.nlm.nih.gov/pmc/articles/PMC4021235/#B1" TargetMode="External"/><Relationship Id="rId9" Type="http://schemas.openxmlformats.org/officeDocument/2006/relationships/hyperlink" Target="https://www.ncbi.nlm.nih.gov/pmc/articles/PMC4021235/#B6"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nhlbi.nih.gov/health/health-topics/topics/asthma/livingwith.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uptodate.com/contents/genetics-of-asthma/abstract/4"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www.uptodate.com/contents/diagnosis-of-asthma-in-adolescents-and-adults?source=see_link" TargetMode="External"/><Relationship Id="rId4" Type="http://schemas.openxmlformats.org/officeDocument/2006/relationships/hyperlink" Target="https://www.uptodate.com/contents/genetics-of-asthma/abstract/5,6"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3</a:t>
            </a:fld>
            <a:endParaRPr lang="en-US"/>
          </a:p>
        </p:txBody>
      </p:sp>
    </p:spTree>
    <p:extLst>
      <p:ext uri="{BB962C8B-B14F-4D97-AF65-F5344CB8AC3E}">
        <p14:creationId xmlns:p14="http://schemas.microsoft.com/office/powerpoint/2010/main" val="3103387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conclusion, the description and perception of symptoms is instrumental in judging the control of asthma in any given patient. The usage of controller medications (such as inhaled steroids) is predominantly based on self-reported symptoms by using a scale such as ACT. Inadequate reporting of symptoms may lead to under-treatment and the potential for greater morbidity and mortality in minority patients with asthma. A number of African Americans, by their failure to perceive and report nocturnal symptoms and dyspnea, are at increased risk of being considered controlled when they are actuality unstable. This misclassification of asthma severity in minority populations may explain some of the disparities in treatment and outcomes observed in African Americans. The differing predictors of %FEV1 between the races needs to be further studied, and culturally sensitive scales need to be developed to help eliminate the ethnic disparity is asthma outcomes.</a:t>
            </a:r>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19</a:t>
            </a:fld>
            <a:endParaRPr lang="en-US"/>
          </a:p>
        </p:txBody>
      </p:sp>
    </p:spTree>
    <p:extLst>
      <p:ext uri="{BB962C8B-B14F-4D97-AF65-F5344CB8AC3E}">
        <p14:creationId xmlns:p14="http://schemas.microsoft.com/office/powerpoint/2010/main" val="4294477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Environmental conditions within the home can exacerbate asthmatic children's symptoms. To improve health outcomes among this group, we implemented an in-home environmental public health program—Healthy Homes University—for low-income families in Lansing, Michigan, from 2005 to 2008. Families received four visits during a six-month intervention. Program staff assessed homes for asthma triggers and subsequently provided products and services to reduce exposures to cockroaches, dust mites, mold, tobacco smoke, and other triggers. We also provided asthma education that included identification of asthma triggers and instructions on specific behaviors to reduce exposures. Based on self-reported data collected from 243 caregivers at baseline and six months, the impact of asthma on these children was substantially reduced, and the proportion who sought acute unscheduled health care for their asthma decreased by more than 47%.</a:t>
            </a:r>
          </a:p>
          <a:p>
            <a:r>
              <a:rPr lang="en-US" sz="1200" b="0" i="0" kern="1200" dirty="0">
                <a:solidFill>
                  <a:schemeClr val="tx1"/>
                </a:solidFill>
                <a:effectLst/>
                <a:latin typeface="+mn-lt"/>
                <a:ea typeface="+mn-ea"/>
                <a:cs typeface="+mn-cs"/>
              </a:rPr>
              <a:t>Asthma prevalence, hospitalizations, and deaths have increased steadily among children over the past three decades, bringing this issue to the forefront of public health.</a:t>
            </a:r>
            <a:r>
              <a:rPr lang="en-US" sz="1200" b="0" i="0" kern="1200" baseline="30000" dirty="0">
                <a:solidFill>
                  <a:schemeClr val="tx1"/>
                </a:solidFill>
                <a:effectLst/>
                <a:latin typeface="+mn-lt"/>
                <a:ea typeface="+mn-ea"/>
                <a:cs typeface="+mn-cs"/>
                <a:hlinkClick r:id="rId3"/>
              </a:rPr>
              <a:t>1</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4"/>
              </a:rPr>
              <a:t>3</a:t>
            </a:r>
            <a:r>
              <a:rPr lang="en-US" sz="1200" b="0" i="0" kern="1200" dirty="0">
                <a:solidFill>
                  <a:schemeClr val="tx1"/>
                </a:solidFill>
                <a:effectLst/>
                <a:latin typeface="+mn-lt"/>
                <a:ea typeface="+mn-ea"/>
                <a:cs typeface="+mn-cs"/>
              </a:rPr>
              <a:t> This article describes and evaluates an environmental public health program intended to decrease asthma symptoms in children through environmental trigger identification and reduction in the home, coupled with multiple, face-to-face education sessions with caregivers. The program was designed in response to a growing body of literature suggesting that the home environment is associated with asthma symptom exacerbation in children.</a:t>
            </a:r>
            <a:r>
              <a:rPr lang="en-US" sz="1200" b="0" i="0" kern="1200" baseline="30000" dirty="0">
                <a:solidFill>
                  <a:schemeClr val="tx1"/>
                </a:solidFill>
                <a:effectLst/>
                <a:latin typeface="+mn-lt"/>
                <a:ea typeface="+mn-ea"/>
                <a:cs typeface="+mn-cs"/>
                <a:hlinkClick r:id="rId5"/>
              </a:rPr>
              <a:t>4</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6"/>
              </a:rPr>
              <a:t>6</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Asthma is a chronic inflammatory respiratory disease that ranges in severity. Episodic acute symptoms can be induced by upper respiratory infections, exposure to environmental pollutants and allergens, exercise, emotional distress, and excitement. Environmental risk factors in the home that are known to affect childhood asthma symptoms include cockroach, dust mite, and animal-derived allergens; second-hand tobacco smoke; mold; chemicals (e.g., household cleaning products and pesticides); and combustion byproducts from wood or natural gas stoves.</a:t>
            </a:r>
            <a:r>
              <a:rPr lang="en-US" sz="1200" b="0" i="0" kern="1200" baseline="30000" dirty="0">
                <a:solidFill>
                  <a:schemeClr val="tx1"/>
                </a:solidFill>
                <a:effectLst/>
                <a:latin typeface="+mn-lt"/>
                <a:ea typeface="+mn-ea"/>
                <a:cs typeface="+mn-cs"/>
                <a:hlinkClick r:id="rId7"/>
              </a:rPr>
              <a:t>7</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8"/>
              </a:rPr>
              <a:t>12</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Some research studies have attempted to control for a single asthma trigger in the home environment with varying success on respiratory health outcomes.</a:t>
            </a:r>
            <a:r>
              <a:rPr lang="en-US" sz="1200" b="0" i="0" kern="1200" baseline="30000" dirty="0">
                <a:solidFill>
                  <a:schemeClr val="tx1"/>
                </a:solidFill>
                <a:effectLst/>
                <a:latin typeface="+mn-lt"/>
                <a:ea typeface="+mn-ea"/>
                <a:cs typeface="+mn-cs"/>
                <a:hlinkClick r:id="rId9"/>
              </a:rPr>
              <a:t>10</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10"/>
              </a:rPr>
              <a:t>13</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11"/>
              </a:rPr>
              <a:t>16</a:t>
            </a:r>
            <a:r>
              <a:rPr lang="en-US" sz="1200" b="0" i="0" kern="1200" dirty="0">
                <a:solidFill>
                  <a:schemeClr val="tx1"/>
                </a:solidFill>
                <a:effectLst/>
                <a:latin typeface="+mn-lt"/>
                <a:ea typeface="+mn-ea"/>
                <a:cs typeface="+mn-cs"/>
              </a:rPr>
              <a:t> Current trends in program practice design that address multiple environmental triggers in the intervention strategies reveal promising and consistent findings. The most successful programs are those that have combined environmental interventions with face-to-face education over multiple home visits.</a:t>
            </a:r>
            <a:r>
              <a:rPr lang="en-US" sz="1200" b="0" i="0" kern="1200" baseline="30000" dirty="0">
                <a:solidFill>
                  <a:schemeClr val="tx1"/>
                </a:solidFill>
                <a:effectLst/>
                <a:latin typeface="+mn-lt"/>
                <a:ea typeface="+mn-ea"/>
                <a:cs typeface="+mn-cs"/>
                <a:hlinkClick r:id="rId7"/>
              </a:rPr>
              <a:t>7</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12"/>
              </a:rPr>
              <a:t>17</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13"/>
              </a:rPr>
              <a:t>21</a:t>
            </a:r>
            <a:endParaRPr lang="en-US" sz="1200" b="0" i="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hlinkClick r:id="rId14" tooltip="Go to other sections in this page"/>
              </a:rPr>
              <a:t>Go to:</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HEALTHY HOMES UNIVERSITY PROGRAM</a:t>
            </a:r>
          </a:p>
          <a:p>
            <a:r>
              <a:rPr lang="en-US" sz="1200" b="0" i="0" kern="1200" dirty="0">
                <a:solidFill>
                  <a:schemeClr val="tx1"/>
                </a:solidFill>
                <a:effectLst/>
                <a:latin typeface="+mn-lt"/>
                <a:ea typeface="+mn-ea"/>
                <a:cs typeface="+mn-cs"/>
              </a:rPr>
              <a:t>Healthy Homes University (HHU) was a home-based environmental intervention and health promotion program whose target population was low-income families with asthmatic children residing in Ingham County, Michigan—home to Michigan State University. Household participation spanned six months from initial home assessment to completion, with four home education visits conducted within that time frame. HHU program objectives were to increase primary caregiver knowledge about asthma and its triggers, improve environmental conditions within the home, and reduce child asthma severity. The program was also designed to reduce unintentional injuries; however, this article focuses on the interventions and outcomes pertaining to asthma.</a:t>
            </a:r>
          </a:p>
          <a:p>
            <a:r>
              <a:rPr lang="en-US" sz="1200" b="0" i="0" kern="1200" dirty="0">
                <a:solidFill>
                  <a:schemeClr val="tx1"/>
                </a:solidFill>
                <a:effectLst/>
                <a:latin typeface="+mn-lt"/>
                <a:ea typeface="+mn-ea"/>
                <a:cs typeface="+mn-cs"/>
              </a:rPr>
              <a:t>In 2005, the asthma hospitalization rate for children &lt;18 years of age in Ingham County was significantly higher than the corresponding statewide rate (41.2 vs. 23.4 per 10,000). Among the Medicaid population in 2005, 7.2% of children living in Ingham County showed health-care usage consistent with persistent asthma, compared with the 5.3% estimate for the state (Personal communication, Elizabeth A. </a:t>
            </a:r>
            <a:r>
              <a:rPr lang="en-US" sz="1200" b="0" i="0" kern="1200" dirty="0" err="1">
                <a:solidFill>
                  <a:schemeClr val="tx1"/>
                </a:solidFill>
                <a:effectLst/>
                <a:latin typeface="+mn-lt"/>
                <a:ea typeface="+mn-ea"/>
                <a:cs typeface="+mn-cs"/>
              </a:rPr>
              <a:t>Wasilevich</a:t>
            </a:r>
            <a:r>
              <a:rPr lang="en-US" sz="1200" b="0" i="0" kern="1200" dirty="0">
                <a:solidFill>
                  <a:schemeClr val="tx1"/>
                </a:solidFill>
                <a:effectLst/>
                <a:latin typeface="+mn-lt"/>
                <a:ea typeface="+mn-ea"/>
                <a:cs typeface="+mn-cs"/>
              </a:rPr>
              <a:t>, Division of Genomics, Perinatal Health, and Chronic Disease Epidemiology, Michigan Department of Community Health, May 2010).</a:t>
            </a:r>
          </a:p>
          <a:p>
            <a:r>
              <a:rPr lang="en-US" sz="1200" b="0" i="0" kern="1200" dirty="0">
                <a:solidFill>
                  <a:schemeClr val="tx1"/>
                </a:solidFill>
                <a:effectLst/>
                <a:latin typeface="+mn-lt"/>
                <a:ea typeface="+mn-ea"/>
                <a:cs typeface="+mn-cs"/>
              </a:rPr>
              <a:t>Demographic and housing data from the U.S. Census Bureau's Census 2000 showed that the at-risk population in Ingham County was concentrated in the city of Lansing. In 2000, the city population was 119,128 (22% black, 10% Hispanic). Twenty-four percent of Lansing's occupied housing stock was built before 1940, with renters in about one-third of these units. The city's median family income was $28,550; less than one-third of these families made &lt;$14,275. According to the 2000 Comprehensive Housing Assessment Strategy </a:t>
            </a:r>
            <a:r>
              <a:rPr lang="en-US" sz="1200" b="0" i="0" kern="1200" dirty="0" err="1">
                <a:solidFill>
                  <a:schemeClr val="tx1"/>
                </a:solidFill>
                <a:effectLst/>
                <a:latin typeface="+mn-lt"/>
                <a:ea typeface="+mn-ea"/>
                <a:cs typeface="+mn-cs"/>
              </a:rPr>
              <a:t>Databook</a:t>
            </a:r>
            <a:r>
              <a:rPr lang="en-US" sz="1200" b="0" i="0" kern="1200" dirty="0">
                <a:solidFill>
                  <a:schemeClr val="tx1"/>
                </a:solidFill>
                <a:effectLst/>
                <a:latin typeface="+mn-lt"/>
                <a:ea typeface="+mn-ea"/>
                <a:cs typeface="+mn-cs"/>
              </a:rPr>
              <a:t>, 40% of renting households in Lansing had housing problems, defined as housing cost burden (affordability), overcrowding, an incomplete kitchen, or unfinished plumbing.</a:t>
            </a:r>
          </a:p>
          <a:p>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22</a:t>
            </a:fld>
            <a:endParaRPr lang="en-US"/>
          </a:p>
        </p:txBody>
      </p:sp>
    </p:spTree>
    <p:extLst>
      <p:ext uri="{BB962C8B-B14F-4D97-AF65-F5344CB8AC3E}">
        <p14:creationId xmlns:p14="http://schemas.microsoft.com/office/powerpoint/2010/main" val="165463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Abstract</a:t>
            </a:r>
          </a:p>
          <a:p>
            <a:r>
              <a:rPr lang="en-US" sz="1200" b="0" i="0" kern="1200" dirty="0">
                <a:solidFill>
                  <a:schemeClr val="tx1"/>
                </a:solidFill>
                <a:effectLst/>
                <a:latin typeface="+mn-lt"/>
                <a:ea typeface="+mn-ea"/>
                <a:cs typeface="+mn-cs"/>
              </a:rPr>
              <a:t>Increasing epidemiological data identify a link between obesity and asthma incidence and severity. Based on experimental data, it is possible that shared inflammatory mechanisms play a role in determining this linkage. Although controversial, the role of </a:t>
            </a:r>
            <a:r>
              <a:rPr lang="en-US" sz="1200" b="0" i="0" kern="1200" dirty="0" err="1">
                <a:solidFill>
                  <a:schemeClr val="tx1"/>
                </a:solidFill>
                <a:effectLst/>
                <a:latin typeface="+mn-lt"/>
                <a:ea typeface="+mn-ea"/>
                <a:cs typeface="+mn-cs"/>
              </a:rPr>
              <a:t>adipokines</a:t>
            </a:r>
            <a:r>
              <a:rPr lang="en-US" sz="1200" b="0" i="0" kern="1200" dirty="0">
                <a:solidFill>
                  <a:schemeClr val="tx1"/>
                </a:solidFill>
                <a:effectLst/>
                <a:latin typeface="+mn-lt"/>
                <a:ea typeface="+mn-ea"/>
                <a:cs typeface="+mn-cs"/>
              </a:rPr>
              <a:t> may be central to this association and the maintenance of the asthma phenotype. While leptin and adiponectin have a causal link to experimental asthma in mice, data in humans are less conclusive. Recent studies demonstrate that </a:t>
            </a:r>
            <a:r>
              <a:rPr lang="en-US" sz="1200" b="0" i="0" kern="1200" dirty="0" err="1">
                <a:solidFill>
                  <a:schemeClr val="tx1"/>
                </a:solidFill>
                <a:effectLst/>
                <a:latin typeface="+mn-lt"/>
                <a:ea typeface="+mn-ea"/>
                <a:cs typeface="+mn-cs"/>
              </a:rPr>
              <a:t>adipokines</a:t>
            </a:r>
            <a:r>
              <a:rPr lang="en-US" sz="1200" b="0" i="0" kern="1200" dirty="0">
                <a:solidFill>
                  <a:schemeClr val="tx1"/>
                </a:solidFill>
                <a:effectLst/>
                <a:latin typeface="+mn-lt"/>
                <a:ea typeface="+mn-ea"/>
                <a:cs typeface="+mn-cs"/>
              </a:rPr>
              <a:t> can regulate the survival and function of eosinophils and that these factors can affect eosinophil trafficking from the bone marrow to the airways. In addition, </a:t>
            </a:r>
            <a:r>
              <a:rPr lang="en-US" sz="1200" b="0" i="0" kern="1200" dirty="0" err="1">
                <a:solidFill>
                  <a:schemeClr val="tx1"/>
                </a:solidFill>
                <a:effectLst/>
                <a:latin typeface="+mn-lt"/>
                <a:ea typeface="+mn-ea"/>
                <a:cs typeface="+mn-cs"/>
              </a:rPr>
              <a:t>efferocytosis</a:t>
            </a:r>
            <a:r>
              <a:rPr lang="en-US" sz="1200" b="0" i="0" kern="1200" dirty="0">
                <a:solidFill>
                  <a:schemeClr val="tx1"/>
                </a:solidFill>
                <a:effectLst/>
                <a:latin typeface="+mn-lt"/>
                <a:ea typeface="+mn-ea"/>
                <a:cs typeface="+mn-cs"/>
              </a:rPr>
              <a:t>, the clearance of dead cells, by airway macrophages or blood monocytes appears impaired in obese asthmatics and is inversely correlated with glucocorticoid responsiveness. This review examines the potential mechanisms linking obesity to asthma.</a:t>
            </a:r>
          </a:p>
          <a:p>
            <a:r>
              <a:rPr lang="en-US" sz="1200" b="1" i="0" kern="1200" dirty="0">
                <a:solidFill>
                  <a:schemeClr val="tx1"/>
                </a:solidFill>
                <a:effectLst/>
                <a:latin typeface="+mn-lt"/>
                <a:ea typeface="+mn-ea"/>
                <a:cs typeface="+mn-cs"/>
              </a:rPr>
              <a:t>Keywords: </a:t>
            </a:r>
            <a:r>
              <a:rPr lang="en-US" sz="1200" b="0" i="0" kern="1200" dirty="0">
                <a:solidFill>
                  <a:schemeClr val="tx1"/>
                </a:solidFill>
                <a:effectLst/>
                <a:latin typeface="+mn-lt"/>
                <a:ea typeface="+mn-ea"/>
                <a:cs typeface="+mn-cs"/>
              </a:rPr>
              <a:t>Obesity, asthma, </a:t>
            </a:r>
            <a:r>
              <a:rPr lang="en-US" sz="1200" b="0" i="0" kern="1200" dirty="0" err="1">
                <a:solidFill>
                  <a:schemeClr val="tx1"/>
                </a:solidFill>
                <a:effectLst/>
                <a:latin typeface="+mn-lt"/>
                <a:ea typeface="+mn-ea"/>
                <a:cs typeface="+mn-cs"/>
              </a:rPr>
              <a:t>adipokines</a:t>
            </a:r>
            <a:r>
              <a:rPr lang="en-US" sz="1200" b="0" i="0" kern="1200" dirty="0">
                <a:solidFill>
                  <a:schemeClr val="tx1"/>
                </a:solidFill>
                <a:effectLst/>
                <a:latin typeface="+mn-lt"/>
                <a:ea typeface="+mn-ea"/>
                <a:cs typeface="+mn-cs"/>
              </a:rPr>
              <a:t>, eosinophils, macrophages, adipose tissue</a:t>
            </a:r>
          </a:p>
          <a:p>
            <a:r>
              <a:rPr lang="en-US" sz="1200" b="0" i="0" u="none" strike="noStrike" kern="1200" dirty="0">
                <a:solidFill>
                  <a:schemeClr val="tx1"/>
                </a:solidFill>
                <a:effectLst/>
                <a:latin typeface="+mn-lt"/>
                <a:ea typeface="+mn-ea"/>
                <a:cs typeface="+mn-cs"/>
                <a:hlinkClick r:id="rId3" tooltip="Go to other sections in this page"/>
              </a:rPr>
              <a:t>Go to:</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INTRODUCTION</a:t>
            </a:r>
          </a:p>
          <a:p>
            <a:r>
              <a:rPr lang="en-US" sz="1200" b="0" i="0" kern="1200" dirty="0">
                <a:solidFill>
                  <a:schemeClr val="tx1"/>
                </a:solidFill>
                <a:effectLst/>
                <a:latin typeface="+mn-lt"/>
                <a:ea typeface="+mn-ea"/>
                <a:cs typeface="+mn-cs"/>
              </a:rPr>
              <a:t>Obesity is an important risk factor in the development of asthma.</a:t>
            </a:r>
            <a:r>
              <a:rPr lang="en-US" sz="1200" b="0" i="0" kern="1200" baseline="30000" dirty="0">
                <a:solidFill>
                  <a:schemeClr val="tx1"/>
                </a:solidFill>
                <a:effectLst/>
                <a:latin typeface="+mn-lt"/>
                <a:ea typeface="+mn-ea"/>
                <a:cs typeface="+mn-cs"/>
                <a:hlinkClick r:id="rId4"/>
              </a:rPr>
              <a:t>1</a:t>
            </a:r>
            <a:r>
              <a:rPr lang="en-US" sz="1200" b="0" i="0" kern="1200" dirty="0">
                <a:solidFill>
                  <a:schemeClr val="tx1"/>
                </a:solidFill>
                <a:effectLst/>
                <a:latin typeface="+mn-lt"/>
                <a:ea typeface="+mn-ea"/>
                <a:cs typeface="+mn-cs"/>
              </a:rPr>
              <a:t> The prevalence of asthma is higher in obese than in lean adults</a:t>
            </a:r>
            <a:r>
              <a:rPr lang="en-US" sz="1200" b="0" i="0" kern="1200" baseline="30000" dirty="0">
                <a:solidFill>
                  <a:schemeClr val="tx1"/>
                </a:solidFill>
                <a:effectLst/>
                <a:latin typeface="+mn-lt"/>
                <a:ea typeface="+mn-ea"/>
                <a:cs typeface="+mn-cs"/>
                <a:hlinkClick r:id="rId4"/>
              </a:rPr>
              <a:t>1</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5"/>
              </a:rPr>
              <a:t>2</a:t>
            </a:r>
            <a:r>
              <a:rPr lang="en-US" sz="1200" b="0" i="0" kern="1200" dirty="0">
                <a:solidFill>
                  <a:schemeClr val="tx1"/>
                </a:solidFill>
                <a:effectLst/>
                <a:latin typeface="+mn-lt"/>
                <a:ea typeface="+mn-ea"/>
                <a:cs typeface="+mn-cs"/>
              </a:rPr>
              <a:t> and obesity increases the incidence of asthma by 2.0- and 2.3-fold in children and adults, respectively.</a:t>
            </a:r>
            <a:r>
              <a:rPr lang="en-US" sz="1200" b="0" i="0" kern="1200" baseline="30000" dirty="0">
                <a:solidFill>
                  <a:schemeClr val="tx1"/>
                </a:solidFill>
                <a:effectLst/>
                <a:latin typeface="+mn-lt"/>
                <a:ea typeface="+mn-ea"/>
                <a:cs typeface="+mn-cs"/>
                <a:hlinkClick r:id="rId5"/>
              </a:rPr>
              <a:t>2</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6"/>
              </a:rPr>
              <a:t>3</a:t>
            </a:r>
            <a:r>
              <a:rPr lang="en-US" sz="1200" b="0" i="0" kern="1200" dirty="0">
                <a:solidFill>
                  <a:schemeClr val="tx1"/>
                </a:solidFill>
                <a:effectLst/>
                <a:latin typeface="+mn-lt"/>
                <a:ea typeface="+mn-ea"/>
                <a:cs typeface="+mn-cs"/>
              </a:rPr>
              <a:t> Moreover, significant dose-dependent effects of elevated body mass index on asthma are observed.</a:t>
            </a:r>
            <a:r>
              <a:rPr lang="en-US" sz="1200" b="0" i="0" kern="1200" baseline="30000" dirty="0">
                <a:solidFill>
                  <a:schemeClr val="tx1"/>
                </a:solidFill>
                <a:effectLst/>
                <a:latin typeface="+mn-lt"/>
                <a:ea typeface="+mn-ea"/>
                <a:cs typeface="+mn-cs"/>
                <a:hlinkClick r:id="rId4"/>
              </a:rPr>
              <a:t>1</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5"/>
              </a:rPr>
              <a:t>2</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Obese asthmatic patients are often described as severe and poorly controlled</a:t>
            </a:r>
            <a:r>
              <a:rPr lang="en-US" sz="1200" b="0" i="0" kern="1200" baseline="30000" dirty="0">
                <a:solidFill>
                  <a:schemeClr val="tx1"/>
                </a:solidFill>
                <a:effectLst/>
                <a:latin typeface="+mn-lt"/>
                <a:ea typeface="+mn-ea"/>
                <a:cs typeface="+mn-cs"/>
                <a:hlinkClick r:id="rId7"/>
              </a:rPr>
              <a:t>4</a:t>
            </a:r>
            <a:r>
              <a:rPr lang="en-US" sz="1200" b="0" i="0" kern="1200" baseline="30000" dirty="0">
                <a:solidFill>
                  <a:schemeClr val="tx1"/>
                </a:solidFill>
                <a:effectLst/>
                <a:latin typeface="+mn-lt"/>
                <a:ea typeface="+mn-ea"/>
                <a:cs typeface="+mn-cs"/>
              </a:rPr>
              <a:t>,</a:t>
            </a:r>
            <a:r>
              <a:rPr lang="en-US" sz="1200" b="0" i="0" kern="1200" baseline="30000" dirty="0">
                <a:solidFill>
                  <a:schemeClr val="tx1"/>
                </a:solidFill>
                <a:effectLst/>
                <a:latin typeface="+mn-lt"/>
                <a:ea typeface="+mn-ea"/>
                <a:cs typeface="+mn-cs"/>
                <a:hlinkClick r:id="rId8"/>
              </a:rPr>
              <a:t>5</a:t>
            </a:r>
            <a:r>
              <a:rPr lang="en-US" sz="1200" b="0" i="0" kern="1200" dirty="0">
                <a:solidFill>
                  <a:schemeClr val="tx1"/>
                </a:solidFill>
                <a:effectLst/>
                <a:latin typeface="+mn-lt"/>
                <a:ea typeface="+mn-ea"/>
                <a:cs typeface="+mn-cs"/>
              </a:rPr>
              <a:t> perhaps because they are less responsive to corticosteroids and exhibit a different (</a:t>
            </a:r>
            <a:r>
              <a:rPr lang="en-US" sz="1200" b="0" i="1" kern="1200" dirty="0">
                <a:solidFill>
                  <a:schemeClr val="tx1"/>
                </a:solidFill>
                <a:effectLst/>
                <a:latin typeface="+mn-lt"/>
                <a:ea typeface="+mn-ea"/>
                <a:cs typeface="+mn-cs"/>
              </a:rPr>
              <a:t>e.g.,</a:t>
            </a:r>
            <a:r>
              <a:rPr lang="en-US" sz="1200" b="0" i="0" kern="1200" dirty="0">
                <a:solidFill>
                  <a:schemeClr val="tx1"/>
                </a:solidFill>
                <a:effectLst/>
                <a:latin typeface="+mn-lt"/>
                <a:ea typeface="+mn-ea"/>
                <a:cs typeface="+mn-cs"/>
              </a:rPr>
              <a:t> less atopic) inflammatory phenotype.</a:t>
            </a:r>
            <a:r>
              <a:rPr lang="en-US" sz="1200" b="0" i="0" kern="1200" baseline="30000" dirty="0">
                <a:solidFill>
                  <a:schemeClr val="tx1"/>
                </a:solidFill>
                <a:effectLst/>
                <a:latin typeface="+mn-lt"/>
                <a:ea typeface="+mn-ea"/>
                <a:cs typeface="+mn-cs"/>
                <a:hlinkClick r:id="rId9"/>
              </a:rPr>
              <a:t>6</a:t>
            </a:r>
            <a:r>
              <a:rPr lang="en-US" sz="1200" b="0" i="0" kern="1200" dirty="0">
                <a:solidFill>
                  <a:schemeClr val="tx1"/>
                </a:solidFill>
                <a:effectLst/>
                <a:latin typeface="+mn-lt"/>
                <a:ea typeface="+mn-ea"/>
                <a:cs typeface="+mn-cs"/>
              </a:rPr>
              <a:t>Obesity is associated with chronic low-grade systemic inflammation that is thought to enhance systemic complications.</a:t>
            </a:r>
            <a:r>
              <a:rPr lang="en-US" sz="1200" b="0" i="0" kern="1200" baseline="30000" dirty="0">
                <a:solidFill>
                  <a:schemeClr val="tx1"/>
                </a:solidFill>
                <a:effectLst/>
                <a:latin typeface="+mn-lt"/>
                <a:ea typeface="+mn-ea"/>
                <a:cs typeface="+mn-cs"/>
                <a:hlinkClick r:id="rId10"/>
              </a:rPr>
              <a:t>7</a:t>
            </a:r>
            <a:r>
              <a:rPr lang="en-US" sz="1200" b="0" i="0" kern="1200" dirty="0">
                <a:solidFill>
                  <a:schemeClr val="tx1"/>
                </a:solidFill>
                <a:effectLst/>
                <a:latin typeface="+mn-lt"/>
                <a:ea typeface="+mn-ea"/>
                <a:cs typeface="+mn-cs"/>
              </a:rPr>
              <a:t> It is known that adipose tissue can regulate systemic inflammation through the production of a variety of </a:t>
            </a:r>
            <a:r>
              <a:rPr lang="en-US" sz="1200" b="0" i="0" kern="1200" dirty="0" err="1">
                <a:solidFill>
                  <a:schemeClr val="tx1"/>
                </a:solidFill>
                <a:effectLst/>
                <a:latin typeface="+mn-lt"/>
                <a:ea typeface="+mn-ea"/>
                <a:cs typeface="+mn-cs"/>
              </a:rPr>
              <a:t>adipokines</a:t>
            </a:r>
            <a:r>
              <a:rPr lang="en-US" sz="1200" b="0" i="0" kern="1200" dirty="0">
                <a:solidFill>
                  <a:schemeClr val="tx1"/>
                </a:solidFill>
                <a:effectLst/>
                <a:latin typeface="+mn-lt"/>
                <a:ea typeface="+mn-ea"/>
                <a:cs typeface="+mn-cs"/>
              </a:rPr>
              <a:t> which may link the two disorders mechanistically.</a:t>
            </a:r>
            <a:r>
              <a:rPr lang="en-US" sz="1200" b="0" i="0" kern="1200" baseline="30000" dirty="0">
                <a:solidFill>
                  <a:schemeClr val="tx1"/>
                </a:solidFill>
                <a:effectLst/>
                <a:latin typeface="+mn-lt"/>
                <a:ea typeface="+mn-ea"/>
                <a:cs typeface="+mn-cs"/>
                <a:hlinkClick r:id="rId11"/>
              </a:rPr>
              <a:t>8</a:t>
            </a:r>
            <a:r>
              <a:rPr lang="en-US" sz="1200" b="0" i="0" kern="1200" dirty="0">
                <a:solidFill>
                  <a:schemeClr val="tx1"/>
                </a:solidFill>
                <a:effectLst/>
                <a:latin typeface="+mn-lt"/>
                <a:ea typeface="+mn-ea"/>
                <a:cs typeface="+mn-cs"/>
              </a:rPr>
              <a:t> Such observations, made in a number of epidemiological studies, imply that obesity increases the risk of developing asthma and implicates immunological mechanisms relevant to both disorders. In addition to increasing the risk of developing asthma, these pathways may also converge to enhance airway inflammation, thus skewing asthma towards a more difficult-to-control phenotype.</a:t>
            </a:r>
          </a:p>
          <a:p>
            <a:r>
              <a:rPr lang="en-US" sz="1200" b="0" i="0" kern="1200" dirty="0">
                <a:solidFill>
                  <a:schemeClr val="tx1"/>
                </a:solidFill>
                <a:effectLst/>
                <a:latin typeface="+mn-lt"/>
                <a:ea typeface="+mn-ea"/>
                <a:cs typeface="+mn-cs"/>
              </a:rPr>
              <a:t>Despite these emerging data derived from epidemiological, clinical, and translational science, many aspects of the asthma-obesity association remain unclear. This review focuses on the relationship between obesity and airway inflammation, the impact of obesity as a modifier of risks and response to treatment, and the mechanistic roles of </a:t>
            </a:r>
            <a:r>
              <a:rPr lang="en-US" sz="1200" b="0" i="0" kern="1200" dirty="0" err="1">
                <a:solidFill>
                  <a:schemeClr val="tx1"/>
                </a:solidFill>
                <a:effectLst/>
                <a:latin typeface="+mn-lt"/>
                <a:ea typeface="+mn-ea"/>
                <a:cs typeface="+mn-cs"/>
              </a:rPr>
              <a:t>adipokines</a:t>
            </a:r>
            <a:r>
              <a:rPr lang="en-US" sz="1200" b="0" i="0" kern="1200" dirty="0">
                <a:solidFill>
                  <a:schemeClr val="tx1"/>
                </a:solidFill>
                <a:effectLst/>
                <a:latin typeface="+mn-lt"/>
                <a:ea typeface="+mn-ea"/>
                <a:cs typeface="+mn-cs"/>
              </a:rPr>
              <a:t> and adipose tissue.</a:t>
            </a:r>
          </a:p>
          <a:p>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4</a:t>
            </a:fld>
            <a:endParaRPr lang="en-US"/>
          </a:p>
        </p:txBody>
      </p:sp>
    </p:spTree>
    <p:extLst>
      <p:ext uri="{BB962C8B-B14F-4D97-AF65-F5344CB8AC3E}">
        <p14:creationId xmlns:p14="http://schemas.microsoft.com/office/powerpoint/2010/main" val="63091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One of the benefits of spirometry testing (also referred to as “pulmonary function testing”) is that it can detect abnormalities in lung function even when no signs or symptoms of disease are evident. An example of this would be a cigarette smoker without shortness of breath who shows a mild decrease in airflow. In this case, the spirometry test detects disease at an early stage (before the onset of symptoms), so treatment (and smoking cessation, in this case) can be initiated earlier. Spirometry can also be used to help establish a medical diagnosis when signs or symptoms of disease are evident. An example of this would be a person who has developed wheezing. If decreased airflow is detected along with wheezing, this can be an indicator of asthma. Spirometry can also be used to assess the effectiveness of medical treatment. If a medication is given to open narrowed airways, it should be monitored by spirometry to ensure that the normal airflow is restored.</a:t>
            </a:r>
          </a:p>
          <a:p>
            <a:r>
              <a:rPr lang="en-US" sz="1200" b="0" i="0" kern="1200" dirty="0">
                <a:solidFill>
                  <a:schemeClr val="tx1"/>
                </a:solidFill>
                <a:effectLst/>
                <a:latin typeface="+mn-lt"/>
                <a:ea typeface="+mn-ea"/>
                <a:cs typeface="+mn-cs"/>
              </a:rPr>
              <a:t>Spirometry is performed by deeply inhaling and forcefully exhaling into a spirometer (the device that records the various measurements of lung function). There are two measurements that are crucial in the interpretation of spirometry results. The first is called the </a:t>
            </a:r>
            <a:r>
              <a:rPr lang="en-US" sz="1200" b="1" i="0" kern="1200" dirty="0">
                <a:solidFill>
                  <a:schemeClr val="tx1"/>
                </a:solidFill>
                <a:effectLst/>
                <a:latin typeface="+mn-lt"/>
                <a:ea typeface="+mn-ea"/>
                <a:cs typeface="+mn-cs"/>
              </a:rPr>
              <a:t>forced vital capacity (FVC).</a:t>
            </a:r>
            <a:r>
              <a:rPr lang="en-US" sz="1200" b="0" i="0" kern="1200" dirty="0">
                <a:solidFill>
                  <a:schemeClr val="tx1"/>
                </a:solidFill>
                <a:effectLst/>
                <a:latin typeface="+mn-lt"/>
                <a:ea typeface="+mn-ea"/>
                <a:cs typeface="+mn-cs"/>
              </a:rPr>
              <a:t> This is a measurement of lung size (in liters) and represents the volume of air in the lungs that can be exhaled following a deep inhalation. The second is the </a:t>
            </a:r>
            <a:r>
              <a:rPr lang="en-US" sz="1200" b="1" i="0" kern="1200" dirty="0">
                <a:solidFill>
                  <a:schemeClr val="tx1"/>
                </a:solidFill>
                <a:effectLst/>
                <a:latin typeface="+mn-lt"/>
                <a:ea typeface="+mn-ea"/>
                <a:cs typeface="+mn-cs"/>
              </a:rPr>
              <a:t>forced expiratory volume-one second (FEV1)</a:t>
            </a:r>
            <a:r>
              <a:rPr lang="en-US" sz="1200" b="0" i="0" kern="1200" dirty="0">
                <a:solidFill>
                  <a:schemeClr val="tx1"/>
                </a:solidFill>
                <a:effectLst/>
                <a:latin typeface="+mn-lt"/>
                <a:ea typeface="+mn-ea"/>
                <a:cs typeface="+mn-cs"/>
              </a:rPr>
              <a:t>. This is a measure of how much air can be exhaled in one second following a deep inhalation. You will also see another number on the spirometry test results --- the </a:t>
            </a:r>
            <a:r>
              <a:rPr lang="en-US" sz="1200" b="1" i="0" kern="1200" dirty="0">
                <a:solidFill>
                  <a:schemeClr val="tx1"/>
                </a:solidFill>
                <a:effectLst/>
                <a:latin typeface="+mn-lt"/>
                <a:ea typeface="+mn-ea"/>
                <a:cs typeface="+mn-cs"/>
              </a:rPr>
              <a:t>FEV1/ FVC ratio. </a:t>
            </a:r>
            <a:r>
              <a:rPr lang="en-US" sz="1200" b="0" i="0" kern="1200" dirty="0">
                <a:solidFill>
                  <a:schemeClr val="tx1"/>
                </a:solidFill>
                <a:effectLst/>
                <a:latin typeface="+mn-lt"/>
                <a:ea typeface="+mn-ea"/>
                <a:cs typeface="+mn-cs"/>
              </a:rPr>
              <a:t>This number represents the percent of the lung size (FVC) that can be exhaled in one second. For example, if the FEV1 is 4 and the FVC is 5, then the FEV1/ FVC ratio would be 4/5 or 80%. This means the individual can breath out 80% of the inhaled air in the lungs in one second. </a:t>
            </a:r>
          </a:p>
          <a:p>
            <a:r>
              <a:rPr lang="en-US" sz="1200" b="0" i="0" kern="1200" dirty="0">
                <a:solidFill>
                  <a:schemeClr val="tx1"/>
                </a:solidFill>
                <a:effectLst/>
                <a:latin typeface="+mn-lt"/>
                <a:ea typeface="+mn-ea"/>
                <a:cs typeface="+mn-cs"/>
              </a:rPr>
              <a:t>The three key spirometry measurements (the FVC, FEV1 and FEV1/FVC ratio) for a given individual are compared to reference values. The reference value is based on healthy individuals with normal lung function and it tells the doctor the values that would be expected for someone of the same sex, age and height. To find the reference value on your spirometry report, look for the column marked “reference” or “predicted” value.</a:t>
            </a:r>
          </a:p>
          <a:p>
            <a:r>
              <a:rPr lang="en-US" sz="1200" b="0" i="0" kern="1200" dirty="0">
                <a:solidFill>
                  <a:schemeClr val="tx1"/>
                </a:solidFill>
                <a:effectLst/>
                <a:latin typeface="+mn-lt"/>
                <a:ea typeface="+mn-ea"/>
                <a:cs typeface="+mn-cs"/>
              </a:rPr>
              <a:t>Interpretations of spirometry results require comparison between an individual’s measured value and the reference value. If the FVC and the FEV1 are within </a:t>
            </a:r>
            <a:r>
              <a:rPr lang="en-US" sz="1200" b="1" i="0" kern="1200" dirty="0">
                <a:solidFill>
                  <a:schemeClr val="tx1"/>
                </a:solidFill>
                <a:effectLst/>
                <a:latin typeface="+mn-lt"/>
                <a:ea typeface="+mn-ea"/>
                <a:cs typeface="+mn-cs"/>
              </a:rPr>
              <a:t>80% </a:t>
            </a:r>
            <a:r>
              <a:rPr lang="en-US" sz="1200" b="0" i="0" kern="1200" dirty="0">
                <a:solidFill>
                  <a:schemeClr val="tx1"/>
                </a:solidFill>
                <a:effectLst/>
                <a:latin typeface="+mn-lt"/>
                <a:ea typeface="+mn-ea"/>
                <a:cs typeface="+mn-cs"/>
              </a:rPr>
              <a:t>of the reference value, the results are considered normal. The normal value for the FEV1/FVC ratio is </a:t>
            </a:r>
            <a:r>
              <a:rPr lang="en-US" sz="1200" b="1" i="0" kern="1200" dirty="0">
                <a:solidFill>
                  <a:schemeClr val="tx1"/>
                </a:solidFill>
                <a:effectLst/>
                <a:latin typeface="+mn-lt"/>
                <a:ea typeface="+mn-ea"/>
                <a:cs typeface="+mn-cs"/>
              </a:rPr>
              <a:t>70% </a:t>
            </a:r>
            <a:r>
              <a:rPr lang="en-US" sz="1200" b="0" i="0" kern="1200" dirty="0">
                <a:solidFill>
                  <a:schemeClr val="tx1"/>
                </a:solidFill>
                <a:effectLst/>
                <a:latin typeface="+mn-lt"/>
                <a:ea typeface="+mn-ea"/>
                <a:cs typeface="+mn-cs"/>
              </a:rPr>
              <a:t>(and 65% in persons older than age 65). When compared to the reference value, a lower measured value corresponds to a more severe lung abnormality</a:t>
            </a:r>
          </a:p>
          <a:p>
            <a:endParaRPr lang="en-US" dirty="0"/>
          </a:p>
        </p:txBody>
      </p:sp>
      <p:sp>
        <p:nvSpPr>
          <p:cNvPr id="4" name="Slide Number Placeholder 3"/>
          <p:cNvSpPr>
            <a:spLocks noGrp="1"/>
          </p:cNvSpPr>
          <p:nvPr>
            <p:ph type="sldNum" sz="quarter" idx="5"/>
          </p:nvPr>
        </p:nvSpPr>
        <p:spPr/>
        <p:txBody>
          <a:bodyPr/>
          <a:lstStyle/>
          <a:p>
            <a:fld id="{1CFE02D2-23E7-4789-BFF8-CBCF08C8983E}" type="slidenum">
              <a:rPr lang="en-US" smtClean="0"/>
              <a:t>8</a:t>
            </a:fld>
            <a:endParaRPr lang="en-US"/>
          </a:p>
        </p:txBody>
      </p:sp>
    </p:spTree>
    <p:extLst>
      <p:ext uri="{BB962C8B-B14F-4D97-AF65-F5344CB8AC3E}">
        <p14:creationId xmlns:p14="http://schemas.microsoft.com/office/powerpoint/2010/main" val="428957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One of the benefits of spirometry testing (also referred to as “pulmonary function testing”) is that it can detect abnormalities in lung function even when no signs or symptoms of disease are evident. An example of this would be a cigarette smoker without shortness of breath who shows a mild decrease in airflow. In this case, the spirometry test detects disease at an early stage (before the onset of symptoms), so treatment (and smoking cessation, in this case) can be initiated earlier. Spirometry can also be used to help establish a medical diagnosis when signs or symptoms of disease are evident. An example of this would be a person who has developed wheezing. If decreased airflow is detected along with wheezing, this can be an indicator of asthma. Spirometry can also be used to assess the effectiveness of medical treatment. If a medication is given to open narrowed airways, it should be monitored by spirometry to ensure that the normal airflow is restored.</a:t>
            </a:r>
          </a:p>
          <a:p>
            <a:r>
              <a:rPr lang="en-US" sz="1200" b="0" i="0" kern="1200" dirty="0">
                <a:solidFill>
                  <a:schemeClr val="tx1"/>
                </a:solidFill>
                <a:effectLst/>
                <a:latin typeface="+mn-lt"/>
                <a:ea typeface="+mn-ea"/>
                <a:cs typeface="+mn-cs"/>
              </a:rPr>
              <a:t>Spirometry is performed by deeply inhaling and forcefully exhaling into a spirometer (the device that records the various measurements of lung function). There are two measurements that are crucial in the interpretation of spirometry results. The first is called the </a:t>
            </a:r>
            <a:r>
              <a:rPr lang="en-US" sz="1200" b="1" i="0" kern="1200" dirty="0">
                <a:solidFill>
                  <a:schemeClr val="tx1"/>
                </a:solidFill>
                <a:effectLst/>
                <a:latin typeface="+mn-lt"/>
                <a:ea typeface="+mn-ea"/>
                <a:cs typeface="+mn-cs"/>
              </a:rPr>
              <a:t>forced vital capacity (FVC).</a:t>
            </a:r>
            <a:r>
              <a:rPr lang="en-US" sz="1200" b="0" i="0" kern="1200" dirty="0">
                <a:solidFill>
                  <a:schemeClr val="tx1"/>
                </a:solidFill>
                <a:effectLst/>
                <a:latin typeface="+mn-lt"/>
                <a:ea typeface="+mn-ea"/>
                <a:cs typeface="+mn-cs"/>
              </a:rPr>
              <a:t> This is a measurement of lung size (in liters) and represents the volume of air in the lungs that can be exhaled following a deep inhalation. The second is the </a:t>
            </a:r>
            <a:r>
              <a:rPr lang="en-US" sz="1200" b="1" i="0" kern="1200" dirty="0">
                <a:solidFill>
                  <a:schemeClr val="tx1"/>
                </a:solidFill>
                <a:effectLst/>
                <a:latin typeface="+mn-lt"/>
                <a:ea typeface="+mn-ea"/>
                <a:cs typeface="+mn-cs"/>
              </a:rPr>
              <a:t>forced expiratory volume-one second (FEV1)</a:t>
            </a:r>
            <a:r>
              <a:rPr lang="en-US" sz="1200" b="0" i="0" kern="1200" dirty="0">
                <a:solidFill>
                  <a:schemeClr val="tx1"/>
                </a:solidFill>
                <a:effectLst/>
                <a:latin typeface="+mn-lt"/>
                <a:ea typeface="+mn-ea"/>
                <a:cs typeface="+mn-cs"/>
              </a:rPr>
              <a:t>. This is a measure of how much air can be exhaled in one second following a deep inhalation. You will also see another number on the spirometry test results --- the </a:t>
            </a:r>
            <a:r>
              <a:rPr lang="en-US" sz="1200" b="1" i="0" kern="1200" dirty="0">
                <a:solidFill>
                  <a:schemeClr val="tx1"/>
                </a:solidFill>
                <a:effectLst/>
                <a:latin typeface="+mn-lt"/>
                <a:ea typeface="+mn-ea"/>
                <a:cs typeface="+mn-cs"/>
              </a:rPr>
              <a:t>FEV1/ FVC ratio. </a:t>
            </a:r>
            <a:r>
              <a:rPr lang="en-US" sz="1200" b="0" i="0" kern="1200" dirty="0">
                <a:solidFill>
                  <a:schemeClr val="tx1"/>
                </a:solidFill>
                <a:effectLst/>
                <a:latin typeface="+mn-lt"/>
                <a:ea typeface="+mn-ea"/>
                <a:cs typeface="+mn-cs"/>
              </a:rPr>
              <a:t>This number represents the percent of the lung size (FVC) that can be exhaled in one second. For example, if the FEV1 is 4 and the FVC is 5, then the FEV1/ FVC ratio would be 4/5 or 80%. This means the individual can breath out 80% of the inhaled air in the lungs in one second. </a:t>
            </a:r>
          </a:p>
          <a:p>
            <a:r>
              <a:rPr lang="en-US" sz="1200" b="0" i="0" kern="1200" dirty="0">
                <a:solidFill>
                  <a:schemeClr val="tx1"/>
                </a:solidFill>
                <a:effectLst/>
                <a:latin typeface="+mn-lt"/>
                <a:ea typeface="+mn-ea"/>
                <a:cs typeface="+mn-cs"/>
              </a:rPr>
              <a:t>The three key spirometry measurements (the FVC, FEV1 and FEV1/FVC ratio) for a given individual are compared to reference values. The reference value is based on healthy individuals with normal lung function and it tells the doctor the values that would be expected for someone of the same sex, age and height. To find the reference value on your spirometry report, look for the column marked “reference” or “predicted” value.</a:t>
            </a:r>
          </a:p>
          <a:p>
            <a:r>
              <a:rPr lang="en-US" sz="1200" b="0" i="0" kern="1200" dirty="0">
                <a:solidFill>
                  <a:schemeClr val="tx1"/>
                </a:solidFill>
                <a:effectLst/>
                <a:latin typeface="+mn-lt"/>
                <a:ea typeface="+mn-ea"/>
                <a:cs typeface="+mn-cs"/>
              </a:rPr>
              <a:t>Interpretations of spirometry results require comparison between an individual’s measured value and the reference value. If the FVC and the FEV1 are within </a:t>
            </a:r>
            <a:r>
              <a:rPr lang="en-US" sz="1200" b="1" i="0" kern="1200" dirty="0">
                <a:solidFill>
                  <a:schemeClr val="tx1"/>
                </a:solidFill>
                <a:effectLst/>
                <a:latin typeface="+mn-lt"/>
                <a:ea typeface="+mn-ea"/>
                <a:cs typeface="+mn-cs"/>
              </a:rPr>
              <a:t>80% </a:t>
            </a:r>
            <a:r>
              <a:rPr lang="en-US" sz="1200" b="0" i="0" kern="1200" dirty="0">
                <a:solidFill>
                  <a:schemeClr val="tx1"/>
                </a:solidFill>
                <a:effectLst/>
                <a:latin typeface="+mn-lt"/>
                <a:ea typeface="+mn-ea"/>
                <a:cs typeface="+mn-cs"/>
              </a:rPr>
              <a:t>of the reference value, the results are considered normal. The normal value for the FEV1/FVC ratio is </a:t>
            </a:r>
            <a:r>
              <a:rPr lang="en-US" sz="1200" b="1" i="0" kern="1200" dirty="0">
                <a:solidFill>
                  <a:schemeClr val="tx1"/>
                </a:solidFill>
                <a:effectLst/>
                <a:latin typeface="+mn-lt"/>
                <a:ea typeface="+mn-ea"/>
                <a:cs typeface="+mn-cs"/>
              </a:rPr>
              <a:t>70% </a:t>
            </a:r>
            <a:r>
              <a:rPr lang="en-US" sz="1200" b="0" i="0" kern="1200" dirty="0">
                <a:solidFill>
                  <a:schemeClr val="tx1"/>
                </a:solidFill>
                <a:effectLst/>
                <a:latin typeface="+mn-lt"/>
                <a:ea typeface="+mn-ea"/>
                <a:cs typeface="+mn-cs"/>
              </a:rPr>
              <a:t>(and 65% in persons older than age 65). When compared to the reference value, a lower measured value corresponds to a more severe lung abnormality</a:t>
            </a:r>
          </a:p>
          <a:p>
            <a:endParaRPr lang="en-US" dirty="0"/>
          </a:p>
        </p:txBody>
      </p:sp>
      <p:sp>
        <p:nvSpPr>
          <p:cNvPr id="4" name="Slide Number Placeholder 3"/>
          <p:cNvSpPr>
            <a:spLocks noGrp="1"/>
          </p:cNvSpPr>
          <p:nvPr>
            <p:ph type="sldNum" sz="quarter" idx="5"/>
          </p:nvPr>
        </p:nvSpPr>
        <p:spPr/>
        <p:txBody>
          <a:bodyPr/>
          <a:lstStyle/>
          <a:p>
            <a:fld id="{1CFE02D2-23E7-4789-BFF8-CBCF08C8983E}" type="slidenum">
              <a:rPr lang="en-US" smtClean="0"/>
              <a:t>9</a:t>
            </a:fld>
            <a:endParaRPr lang="en-US"/>
          </a:p>
        </p:txBody>
      </p:sp>
    </p:spTree>
    <p:extLst>
      <p:ext uri="{BB962C8B-B14F-4D97-AF65-F5344CB8AC3E}">
        <p14:creationId xmlns:p14="http://schemas.microsoft.com/office/powerpoint/2010/main" val="1683826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One of the benefits of spirometry testing (also referred to as “pulmonary function testing”) is that it can detect abnormalities in lung function even when no signs or symptoms of disease are evident. An example of this would be a cigarette smoker without shortness of breath who shows a mild decrease in airflow. In this case, the spirometry test detects disease at an early stage (before the onset of symptoms), so treatment (and smoking cessation, in this case) can be initiated earlier. Spirometry can also be used to help establish a medical diagnosis when signs or symptoms of disease are evident. An example of this would be a person who has developed wheezing. If decreased airflow is detected along with wheezing, this can be an indicator of asthma. Spirometry can also be used to assess the effectiveness of medical treatment. If a medication is given to open narrowed airways, it should be monitored by spirometry to ensure that the normal airflow is restored.</a:t>
            </a:r>
          </a:p>
          <a:p>
            <a:r>
              <a:rPr lang="en-US" sz="1200" b="0" i="0" kern="1200" dirty="0">
                <a:solidFill>
                  <a:schemeClr val="tx1"/>
                </a:solidFill>
                <a:effectLst/>
                <a:latin typeface="+mn-lt"/>
                <a:ea typeface="+mn-ea"/>
                <a:cs typeface="+mn-cs"/>
              </a:rPr>
              <a:t>Spirometry is performed by deeply inhaling and forcefully exhaling into a spirometer (the device that records the various measurements of lung function). There are two measurements that are crucial in the interpretation of spirometry results. The first is called the </a:t>
            </a:r>
            <a:r>
              <a:rPr lang="en-US" sz="1200" b="1" i="0" kern="1200" dirty="0">
                <a:solidFill>
                  <a:schemeClr val="tx1"/>
                </a:solidFill>
                <a:effectLst/>
                <a:latin typeface="+mn-lt"/>
                <a:ea typeface="+mn-ea"/>
                <a:cs typeface="+mn-cs"/>
              </a:rPr>
              <a:t>forced vital capacity (FVC).</a:t>
            </a:r>
            <a:r>
              <a:rPr lang="en-US" sz="1200" b="0" i="0" kern="1200" dirty="0">
                <a:solidFill>
                  <a:schemeClr val="tx1"/>
                </a:solidFill>
                <a:effectLst/>
                <a:latin typeface="+mn-lt"/>
                <a:ea typeface="+mn-ea"/>
                <a:cs typeface="+mn-cs"/>
              </a:rPr>
              <a:t> This is a measurement of lung size (in liters) and represents the volume of air in the lungs that can be exhaled following a deep inhalation. The second is the </a:t>
            </a:r>
            <a:r>
              <a:rPr lang="en-US" sz="1200" b="1" i="0" kern="1200" dirty="0">
                <a:solidFill>
                  <a:schemeClr val="tx1"/>
                </a:solidFill>
                <a:effectLst/>
                <a:latin typeface="+mn-lt"/>
                <a:ea typeface="+mn-ea"/>
                <a:cs typeface="+mn-cs"/>
              </a:rPr>
              <a:t>forced expiratory volume-one second (FEV1)</a:t>
            </a:r>
            <a:r>
              <a:rPr lang="en-US" sz="1200" b="0" i="0" kern="1200" dirty="0">
                <a:solidFill>
                  <a:schemeClr val="tx1"/>
                </a:solidFill>
                <a:effectLst/>
                <a:latin typeface="+mn-lt"/>
                <a:ea typeface="+mn-ea"/>
                <a:cs typeface="+mn-cs"/>
              </a:rPr>
              <a:t>. This is a measure of how much air can be exhaled in one second following a deep inhalation. You will also see another number on the spirometry test results --- the </a:t>
            </a:r>
            <a:r>
              <a:rPr lang="en-US" sz="1200" b="1" i="0" kern="1200" dirty="0">
                <a:solidFill>
                  <a:schemeClr val="tx1"/>
                </a:solidFill>
                <a:effectLst/>
                <a:latin typeface="+mn-lt"/>
                <a:ea typeface="+mn-ea"/>
                <a:cs typeface="+mn-cs"/>
              </a:rPr>
              <a:t>FEV1/ FVC ratio. </a:t>
            </a:r>
            <a:r>
              <a:rPr lang="en-US" sz="1200" b="0" i="0" kern="1200" dirty="0">
                <a:solidFill>
                  <a:schemeClr val="tx1"/>
                </a:solidFill>
                <a:effectLst/>
                <a:latin typeface="+mn-lt"/>
                <a:ea typeface="+mn-ea"/>
                <a:cs typeface="+mn-cs"/>
              </a:rPr>
              <a:t>This number represents the percent of the lung size (FVC) that can be exhaled in one second. For example, if the FEV1 is 4 and the FVC is 5, then the FEV1/ FVC ratio would be 4/5 or 80%. This means the individual can breath out 80% of the inhaled air in the lungs in one second. </a:t>
            </a:r>
          </a:p>
          <a:p>
            <a:r>
              <a:rPr lang="en-US" sz="1200" b="0" i="0" kern="1200" dirty="0">
                <a:solidFill>
                  <a:schemeClr val="tx1"/>
                </a:solidFill>
                <a:effectLst/>
                <a:latin typeface="+mn-lt"/>
                <a:ea typeface="+mn-ea"/>
                <a:cs typeface="+mn-cs"/>
              </a:rPr>
              <a:t>The three key spirometry measurements (the FVC, FEV1 and FEV1/FVC ratio) for a given individual are compared to reference values. The reference value is based on healthy individuals with normal lung function and it tells the doctor the values that would be expected for someone of the same sex, age and height. To find the reference value on your spirometry report, look for the column marked “reference” or “predicted” value.</a:t>
            </a:r>
          </a:p>
          <a:p>
            <a:r>
              <a:rPr lang="en-US" sz="1200" b="0" i="0" kern="1200" dirty="0">
                <a:solidFill>
                  <a:schemeClr val="tx1"/>
                </a:solidFill>
                <a:effectLst/>
                <a:latin typeface="+mn-lt"/>
                <a:ea typeface="+mn-ea"/>
                <a:cs typeface="+mn-cs"/>
              </a:rPr>
              <a:t>Interpretations of spirometry results require comparison between an individual’s measured value and the reference value. If the FVC and the FEV1 are within </a:t>
            </a:r>
            <a:r>
              <a:rPr lang="en-US" sz="1200" b="1" i="0" kern="1200" dirty="0">
                <a:solidFill>
                  <a:schemeClr val="tx1"/>
                </a:solidFill>
                <a:effectLst/>
                <a:latin typeface="+mn-lt"/>
                <a:ea typeface="+mn-ea"/>
                <a:cs typeface="+mn-cs"/>
              </a:rPr>
              <a:t>80% </a:t>
            </a:r>
            <a:r>
              <a:rPr lang="en-US" sz="1200" b="0" i="0" kern="1200" dirty="0">
                <a:solidFill>
                  <a:schemeClr val="tx1"/>
                </a:solidFill>
                <a:effectLst/>
                <a:latin typeface="+mn-lt"/>
                <a:ea typeface="+mn-ea"/>
                <a:cs typeface="+mn-cs"/>
              </a:rPr>
              <a:t>of the reference value, the results are considered normal. The normal value for the FEV1/FVC ratio is </a:t>
            </a:r>
            <a:r>
              <a:rPr lang="en-US" sz="1200" b="1" i="0" kern="1200" dirty="0">
                <a:solidFill>
                  <a:schemeClr val="tx1"/>
                </a:solidFill>
                <a:effectLst/>
                <a:latin typeface="+mn-lt"/>
                <a:ea typeface="+mn-ea"/>
                <a:cs typeface="+mn-cs"/>
              </a:rPr>
              <a:t>70% </a:t>
            </a:r>
            <a:r>
              <a:rPr lang="en-US" sz="1200" b="0" i="0" kern="1200" dirty="0">
                <a:solidFill>
                  <a:schemeClr val="tx1"/>
                </a:solidFill>
                <a:effectLst/>
                <a:latin typeface="+mn-lt"/>
                <a:ea typeface="+mn-ea"/>
                <a:cs typeface="+mn-cs"/>
              </a:rPr>
              <a:t>(and 65% in persons older than age 65). When compared to the reference value, a lower measured value corresponds to a more severe lung abnormality</a:t>
            </a:r>
          </a:p>
          <a:p>
            <a:endParaRPr lang="en-US" dirty="0"/>
          </a:p>
        </p:txBody>
      </p:sp>
      <p:sp>
        <p:nvSpPr>
          <p:cNvPr id="4" name="Slide Number Placeholder 3"/>
          <p:cNvSpPr>
            <a:spLocks noGrp="1"/>
          </p:cNvSpPr>
          <p:nvPr>
            <p:ph type="sldNum" sz="quarter" idx="5"/>
          </p:nvPr>
        </p:nvSpPr>
        <p:spPr/>
        <p:txBody>
          <a:bodyPr/>
          <a:lstStyle/>
          <a:p>
            <a:fld id="{1CFE02D2-23E7-4789-BFF8-CBCF08C8983E}" type="slidenum">
              <a:rPr lang="en-US" smtClean="0"/>
              <a:t>10</a:t>
            </a:fld>
            <a:endParaRPr lang="en-US"/>
          </a:p>
        </p:txBody>
      </p:sp>
    </p:spTree>
    <p:extLst>
      <p:ext uri="{BB962C8B-B14F-4D97-AF65-F5344CB8AC3E}">
        <p14:creationId xmlns:p14="http://schemas.microsoft.com/office/powerpoint/2010/main" val="406010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Asthma Control: Keep it Going</a:t>
            </a:r>
          </a:p>
          <a:p>
            <a:r>
              <a:rPr lang="en-US" sz="1200" b="1" i="0" kern="1200" dirty="0">
                <a:solidFill>
                  <a:schemeClr val="tx1"/>
                </a:solidFill>
                <a:effectLst/>
                <a:latin typeface="+mn-lt"/>
                <a:ea typeface="+mn-ea"/>
                <a:cs typeface="+mn-cs"/>
              </a:rPr>
              <a:t>GIP Priority Message: Assess and Monitor Asthma Control</a:t>
            </a:r>
          </a:p>
          <a:p>
            <a:r>
              <a:rPr lang="en-US" sz="1200" b="0" i="0" kern="1200" dirty="0">
                <a:solidFill>
                  <a:schemeClr val="tx1"/>
                </a:solidFill>
                <a:effectLst/>
                <a:latin typeface="+mn-lt"/>
                <a:ea typeface="+mn-ea"/>
                <a:cs typeface="+mn-cs"/>
              </a:rPr>
              <a:t>At planned follow-up visits, asthma patients should review their level of asthma control with their healthcare provider based on multiple measures of current impairment and future risk in order to guide clinician decisions to either maintain or adjust therapy.</a:t>
            </a:r>
          </a:p>
          <a:p>
            <a:r>
              <a:rPr lang="en-US" sz="1200" b="1" i="0" kern="1200" dirty="0">
                <a:solidFill>
                  <a:schemeClr val="tx1"/>
                </a:solidFill>
                <a:effectLst/>
                <a:latin typeface="+mn-lt"/>
                <a:ea typeface="+mn-ea"/>
                <a:cs typeface="+mn-cs"/>
              </a:rPr>
              <a:t>The treatment goal is asthma control</a:t>
            </a:r>
          </a:p>
          <a:p>
            <a:r>
              <a:rPr lang="en-US" sz="1200" b="0" i="0" kern="1200" dirty="0">
                <a:solidFill>
                  <a:schemeClr val="tx1"/>
                </a:solidFill>
                <a:effectLst/>
                <a:latin typeface="+mn-lt"/>
                <a:ea typeface="+mn-ea"/>
                <a:cs typeface="+mn-cs"/>
              </a:rPr>
              <a:t>Asthma control is the degree to which the manifestations of asthma are minimized by therapeutic interventions—that is, the degree to which the goals of therapy are met. Asthma control, like asthma severity, can be broken down into two domains: current impairment and future risk. Impairment is an assessment of the frequency and intensity of symptoms and functional limitations that a patient is experiencing or has recently experienced. Risk is an estimate of the likelihood either of asthma exacerbations or of progressive loss of pulmonary function over time. In general, classify the level of asthma control by the most severe indicator of impairment or risk.</a:t>
            </a:r>
          </a:p>
          <a:p>
            <a:r>
              <a:rPr lang="en-US" sz="1200" b="1" i="0" kern="1200" dirty="0">
                <a:solidFill>
                  <a:schemeClr val="tx1"/>
                </a:solidFill>
                <a:effectLst/>
                <a:latin typeface="+mn-lt"/>
                <a:ea typeface="+mn-ea"/>
                <a:cs typeface="+mn-cs"/>
              </a:rPr>
              <a:t>Monitor asthma control and adjust therapy if needed</a:t>
            </a:r>
          </a:p>
          <a:p>
            <a:r>
              <a:rPr lang="en-US" sz="1200" b="0" i="0" kern="1200" dirty="0">
                <a:solidFill>
                  <a:schemeClr val="tx1"/>
                </a:solidFill>
                <a:effectLst/>
                <a:latin typeface="+mn-lt"/>
                <a:ea typeface="+mn-ea"/>
                <a:cs typeface="+mn-cs"/>
              </a:rPr>
              <a:t>The level of control achieved in response to treatment, including success of patient adherence to a realistic and goal-oriented treatment plan, dictates whether a treatment regimen can be maintained by the patient, or whether medication must be adjusted, that is, stepped up if necessary (by increasing the dose, number of medications, and frequency) or stepped down (decreased) if possible. If there are difficulties achieving or maintaining control, consider referral to an asthma specialist for consultation or co-management.</a:t>
            </a:r>
          </a:p>
          <a:p>
            <a:r>
              <a:rPr lang="en-US" sz="1200" b="1" i="0" kern="1200" dirty="0">
                <a:solidFill>
                  <a:schemeClr val="tx1"/>
                </a:solidFill>
                <a:effectLst/>
                <a:latin typeface="+mn-lt"/>
                <a:ea typeface="+mn-ea"/>
                <a:cs typeface="+mn-cs"/>
              </a:rPr>
              <a:t>Educate patients on how to recognize inadequate asthma control</a:t>
            </a:r>
          </a:p>
          <a:p>
            <a:r>
              <a:rPr lang="en-US" sz="1200" b="0" i="0" kern="1200" dirty="0">
                <a:solidFill>
                  <a:schemeClr val="tx1"/>
                </a:solidFill>
                <a:effectLst/>
                <a:latin typeface="+mn-lt"/>
                <a:ea typeface="+mn-ea"/>
                <a:cs typeface="+mn-cs"/>
              </a:rPr>
              <a:t>Teach and reinforce </a:t>
            </a:r>
            <a:r>
              <a:rPr lang="en-US" sz="1200" b="0" i="0" u="sng" kern="1200" dirty="0">
                <a:solidFill>
                  <a:schemeClr val="tx1"/>
                </a:solidFill>
                <a:effectLst/>
                <a:latin typeface="+mn-lt"/>
                <a:ea typeface="+mn-ea"/>
                <a:cs typeface="+mn-cs"/>
                <a:hlinkClick r:id="rId3"/>
              </a:rPr>
              <a:t>self-monitoring techniques</a:t>
            </a:r>
            <a:r>
              <a:rPr lang="en-US" sz="1200" b="0" i="0" kern="1200" dirty="0">
                <a:solidFill>
                  <a:schemeClr val="tx1"/>
                </a:solidFill>
                <a:effectLst/>
                <a:latin typeface="+mn-lt"/>
                <a:ea typeface="+mn-ea"/>
                <a:cs typeface="+mn-cs"/>
              </a:rPr>
              <a:t> (either symptom or peak flow monitoring) to enable patients to assess their level of asthma control and to recognize signs of worsening asthma. Peak flow monitoring may be particularly helpful for patients who have difficulty perceiving symptoms, a history of severe exacerbations, or moderate or severe asthma.</a:t>
            </a:r>
          </a:p>
          <a:p>
            <a:endParaRPr lang="en-US" dirty="0"/>
          </a:p>
        </p:txBody>
      </p:sp>
      <p:sp>
        <p:nvSpPr>
          <p:cNvPr id="4" name="Slide Number Placeholder 3"/>
          <p:cNvSpPr>
            <a:spLocks noGrp="1"/>
          </p:cNvSpPr>
          <p:nvPr>
            <p:ph type="sldNum" sz="quarter" idx="5"/>
          </p:nvPr>
        </p:nvSpPr>
        <p:spPr/>
        <p:txBody>
          <a:bodyPr/>
          <a:lstStyle/>
          <a:p>
            <a:fld id="{1CFE02D2-23E7-4789-BFF8-CBCF08C8983E}" type="slidenum">
              <a:rPr lang="en-US" smtClean="0"/>
              <a:t>11</a:t>
            </a:fld>
            <a:endParaRPr lang="en-US"/>
          </a:p>
        </p:txBody>
      </p:sp>
    </p:spTree>
    <p:extLst>
      <p:ext uri="{BB962C8B-B14F-4D97-AF65-F5344CB8AC3E}">
        <p14:creationId xmlns:p14="http://schemas.microsoft.com/office/powerpoint/2010/main" val="212655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We found that poverty and Black race were overwhelmingly the most important determinants of emergency room use for asthma. Marital disruption and a large number of siblings increased the chances of hospitalization for asthma. Because these</a:t>
            </a:r>
          </a:p>
          <a:p>
            <a:r>
              <a:rPr lang="en-US" sz="1200" b="0" i="0" u="none" strike="noStrike" kern="1200" baseline="0" dirty="0">
                <a:solidFill>
                  <a:schemeClr val="tx1"/>
                </a:solidFill>
                <a:latin typeface="+mn-lt"/>
                <a:ea typeface="+mn-ea"/>
                <a:cs typeface="+mn-cs"/>
              </a:rPr>
              <a:t>effects are in addition to the effects of low income, it appears that these factors may influence the ability of parents to manage their child’s asthma by making it more difficult to monitor symptoms, administer medication, or take the child to the doctor.</a:t>
            </a:r>
          </a:p>
          <a:p>
            <a:r>
              <a:rPr lang="en-US" sz="1200" b="0" i="0" u="none" strike="noStrike" kern="1200" baseline="0" dirty="0">
                <a:solidFill>
                  <a:schemeClr val="tx1"/>
                </a:solidFill>
                <a:latin typeface="+mn-lt"/>
                <a:ea typeface="+mn-ea"/>
                <a:cs typeface="+mn-cs"/>
              </a:rPr>
              <a:t>Additional research into these pathways is critical for the design of interventions to reduce the income and racial/ethnic discrepancies in the prevalence and effect of asthma as a leading cause </a:t>
            </a:r>
            <a:r>
              <a:rPr lang="en-US" sz="1200" b="0" i="0" u="none" strike="noStrike" kern="1200" baseline="0">
                <a:solidFill>
                  <a:schemeClr val="tx1"/>
                </a:solidFill>
                <a:latin typeface="+mn-lt"/>
                <a:ea typeface="+mn-ea"/>
                <a:cs typeface="+mn-cs"/>
              </a:rPr>
              <a:t>of childhood morbidity</a:t>
            </a:r>
            <a:r>
              <a:rPr lang="en-US" sz="1200" b="0" i="0" u="none" strike="noStrike" kern="1200" baseline="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13</a:t>
            </a:fld>
            <a:endParaRPr lang="en-US"/>
          </a:p>
        </p:txBody>
      </p:sp>
    </p:spTree>
    <p:extLst>
      <p:ext uri="{BB962C8B-B14F-4D97-AF65-F5344CB8AC3E}">
        <p14:creationId xmlns:p14="http://schemas.microsoft.com/office/powerpoint/2010/main" val="961708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Human and animal data currently suggest that the syndrome of asthma is likely transmitted by multiple genes. In addition, different genes in different individuals may lead to the same phenotype (locus heterogeneity), and multiple genes acting in the same individual (</a:t>
            </a:r>
            <a:r>
              <a:rPr lang="en-US" sz="1200" b="0" i="0" kern="1200" dirty="0" err="1">
                <a:solidFill>
                  <a:schemeClr val="tx1"/>
                </a:solidFill>
                <a:effectLst/>
                <a:latin typeface="+mn-lt"/>
                <a:ea typeface="+mn-ea"/>
                <a:cs typeface="+mn-cs"/>
              </a:rPr>
              <a:t>oligogenic</a:t>
            </a:r>
            <a:r>
              <a:rPr lang="en-US" sz="1200" b="0" i="0" kern="1200" dirty="0">
                <a:solidFill>
                  <a:schemeClr val="tx1"/>
                </a:solidFill>
                <a:effectLst/>
                <a:latin typeface="+mn-lt"/>
                <a:ea typeface="+mn-ea"/>
                <a:cs typeface="+mn-cs"/>
              </a:rPr>
              <a:t> or polygenic inheritance) may culminate in expression of the asthma phenotype [</a:t>
            </a:r>
            <a:r>
              <a:rPr lang="en-US" sz="1200" b="0" i="0" u="sng" kern="1200" dirty="0">
                <a:solidFill>
                  <a:schemeClr val="tx1"/>
                </a:solidFill>
                <a:effectLst/>
                <a:latin typeface="+mn-lt"/>
                <a:ea typeface="+mn-ea"/>
                <a:cs typeface="+mn-cs"/>
                <a:hlinkClick r:id="rId3"/>
              </a:rPr>
              <a:t>4</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Some genes may influence the development of asthma, while others modify asthma severity or the patient's response to therapy. Finally, interactions between genetic factors and environmental influences provide another layer of complexity.</a:t>
            </a:r>
          </a:p>
          <a:p>
            <a:pPr fontAlgn="base"/>
            <a:r>
              <a:rPr lang="en-US" sz="1200" b="0" i="0" kern="1200" dirty="0">
                <a:solidFill>
                  <a:schemeClr val="tx1"/>
                </a:solidFill>
                <a:effectLst/>
                <a:latin typeface="+mn-lt"/>
                <a:ea typeface="+mn-ea"/>
                <a:cs typeface="+mn-cs"/>
              </a:rPr>
              <a:t>Exploration of the genetics of asthma has also been hampered by the fact that there is no "gold standard" diagnostic test for asthma, and the clinical diagnosis is inconsistently applied. To circumvent these issues, investigators have studied the distribution of asthma-related traits, including bronchial </a:t>
            </a:r>
            <a:r>
              <a:rPr lang="en-US" sz="1200" b="0" i="0" kern="1200" dirty="0" err="1">
                <a:solidFill>
                  <a:schemeClr val="tx1"/>
                </a:solidFill>
                <a:effectLst/>
                <a:latin typeface="+mn-lt"/>
                <a:ea typeface="+mn-ea"/>
                <a:cs typeface="+mn-cs"/>
              </a:rPr>
              <a:t>hyperresponsiveness</a:t>
            </a:r>
            <a:r>
              <a:rPr lang="en-US" sz="1200" b="0" i="0" kern="1200" dirty="0">
                <a:solidFill>
                  <a:schemeClr val="tx1"/>
                </a:solidFill>
                <a:effectLst/>
                <a:latin typeface="+mn-lt"/>
                <a:ea typeface="+mn-ea"/>
                <a:cs typeface="+mn-cs"/>
              </a:rPr>
              <a:t> and measures of </a:t>
            </a:r>
            <a:r>
              <a:rPr lang="en-US" sz="1200" b="0" i="0" kern="1200" dirty="0" err="1">
                <a:solidFill>
                  <a:schemeClr val="tx1"/>
                </a:solidFill>
                <a:effectLst/>
                <a:latin typeface="+mn-lt"/>
                <a:ea typeface="+mn-ea"/>
                <a:cs typeface="+mn-cs"/>
              </a:rPr>
              <a:t>atopy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eg</a:t>
            </a:r>
            <a:r>
              <a:rPr lang="en-US" sz="1200" b="0" i="0" kern="1200" dirty="0">
                <a:solidFill>
                  <a:schemeClr val="tx1"/>
                </a:solidFill>
                <a:effectLst/>
                <a:latin typeface="+mn-lt"/>
                <a:ea typeface="+mn-ea"/>
                <a:cs typeface="+mn-cs"/>
              </a:rPr>
              <a:t>, total serum IgE levels, skin test reactivity), in addition to the presence or absence of an asthma diagnosis [</a:t>
            </a:r>
            <a:r>
              <a:rPr lang="en-US" sz="1200" b="0" i="0" u="sng" kern="1200" dirty="0">
                <a:solidFill>
                  <a:schemeClr val="tx1"/>
                </a:solidFill>
                <a:effectLst/>
                <a:latin typeface="+mn-lt"/>
                <a:ea typeface="+mn-ea"/>
                <a:cs typeface="+mn-cs"/>
                <a:hlinkClick r:id="rId4"/>
              </a:rPr>
              <a:t>5,6</a:t>
            </a:r>
            <a:r>
              <a:rPr lang="en-US" sz="1200" b="0" i="0" kern="1200" dirty="0">
                <a:solidFill>
                  <a:schemeClr val="tx1"/>
                </a:solidFill>
                <a:effectLst/>
                <a:latin typeface="+mn-lt"/>
                <a:ea typeface="+mn-ea"/>
                <a:cs typeface="+mn-cs"/>
              </a:rPr>
              <a:t>]. (See </a:t>
            </a:r>
            <a:r>
              <a:rPr lang="en-US" sz="1200" b="0" i="0" u="sng" kern="1200" dirty="0">
                <a:solidFill>
                  <a:schemeClr val="tx1"/>
                </a:solidFill>
                <a:effectLst/>
                <a:latin typeface="+mn-lt"/>
                <a:ea typeface="+mn-ea"/>
                <a:cs typeface="+mn-cs"/>
                <a:hlinkClick r:id="rId5"/>
              </a:rPr>
              <a:t>"Diagnosis of asthma in adolescents and adults"</a:t>
            </a:r>
            <a:r>
              <a:rPr lang="en-US" sz="1200" b="0" i="0" kern="1200" dirty="0">
                <a:solidFill>
                  <a:schemeClr val="tx1"/>
                </a:solidFill>
                <a:effectLst/>
                <a:latin typeface="+mn-lt"/>
                <a:ea typeface="+mn-ea"/>
                <a:cs typeface="+mn-cs"/>
              </a:rPr>
              <a:t>.)</a:t>
            </a:r>
          </a:p>
          <a:p>
            <a:br>
              <a:rPr lang="en-US" dirty="0"/>
            </a:br>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14</a:t>
            </a:fld>
            <a:endParaRPr lang="en-US"/>
          </a:p>
        </p:txBody>
      </p:sp>
    </p:spTree>
    <p:extLst>
      <p:ext uri="{BB962C8B-B14F-4D97-AF65-F5344CB8AC3E}">
        <p14:creationId xmlns:p14="http://schemas.microsoft.com/office/powerpoint/2010/main" val="2368880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RECOMENDATIONS FOR CLINICAL </a:t>
            </a:r>
            <a:r>
              <a:rPr lang="en-US" sz="1200" b="1" i="0" kern="1200" dirty="0" err="1">
                <a:solidFill>
                  <a:schemeClr val="tx1"/>
                </a:solidFill>
                <a:effectLst/>
                <a:latin typeface="+mn-lt"/>
                <a:ea typeface="+mn-ea"/>
                <a:cs typeface="+mn-cs"/>
              </a:rPr>
              <a:t>PRACTICE</a:t>
            </a:r>
            <a:r>
              <a:rPr lang="en-US" sz="1200" b="0" i="0" kern="1200" dirty="0" err="1">
                <a:solidFill>
                  <a:schemeClr val="tx1"/>
                </a:solidFill>
                <a:effectLst/>
                <a:latin typeface="+mn-lt"/>
                <a:ea typeface="+mn-ea"/>
                <a:cs typeface="+mn-cs"/>
              </a:rPr>
              <a:t>This</a:t>
            </a:r>
            <a:r>
              <a:rPr lang="en-US" sz="1200" b="0" i="0" kern="1200" dirty="0">
                <a:solidFill>
                  <a:schemeClr val="tx1"/>
                </a:solidFill>
                <a:effectLst/>
                <a:latin typeface="+mn-lt"/>
                <a:ea typeface="+mn-ea"/>
                <a:cs typeface="+mn-cs"/>
              </a:rPr>
              <a:t> study alerts clinicians to the possibility that African American asthmatics may be more likely to use upper airway terms to describe their airflow obstructive symptoms. This descriptive study does not demonstrate any differences in patient-oriented outcomes. However, the potential harm of missing an asthma exacerbation warrants the small additional effort of clinicians to pursue bronchospasm as a possible etiology in asthmatics presenting with upper airway symptoms.</a:t>
            </a:r>
          </a:p>
          <a:p>
            <a:endParaRPr lang="en-US" dirty="0"/>
          </a:p>
          <a:p>
            <a:r>
              <a:rPr lang="en-US" sz="1200" b="0" i="0" kern="1200" dirty="0">
                <a:solidFill>
                  <a:schemeClr val="tx1"/>
                </a:solidFill>
                <a:effectLst/>
                <a:latin typeface="+mn-lt"/>
                <a:ea typeface="+mn-ea"/>
                <a:cs typeface="+mn-cs"/>
              </a:rPr>
              <a:t>Words used to describe the symptoms during airflow obstruction differed between the 2 ethnic groups. African Americans were statistically more likely to use upper airway descriptors to explain their breathlessness: “tight throat,” “voice tight,” “itchy throat,” “tough breath,” and “scared-agitated” were the word clusters most often used. Whites were more apt to use lower airway terms, such as “deep breath,” “out of air,” “aware of breathing,” “hurts to breathe,” and “lightheaded.” No subjects used the traditional medical terminology of “shortness of breath” or “wheezing.” African American subjects rated their baseline breathlessness slightly greater than whites (14.25 vs 11.0 on a 0-100 VAS, P &lt;.04). As expected, severity scores increased as FEV1 decreased. At a 20% reduction, whites reported a greater sense of breathlessness, but there was no difference between the 2 groups at a 30% reduction in FEV1.</a:t>
            </a:r>
            <a:endParaRPr lang="en-US" dirty="0"/>
          </a:p>
          <a:p>
            <a:endParaRPr lang="en-US" dirty="0"/>
          </a:p>
        </p:txBody>
      </p:sp>
      <p:sp>
        <p:nvSpPr>
          <p:cNvPr id="4" name="Slide Number Placeholder 3"/>
          <p:cNvSpPr>
            <a:spLocks noGrp="1"/>
          </p:cNvSpPr>
          <p:nvPr>
            <p:ph type="sldNum" sz="quarter" idx="10"/>
          </p:nvPr>
        </p:nvSpPr>
        <p:spPr/>
        <p:txBody>
          <a:bodyPr/>
          <a:lstStyle/>
          <a:p>
            <a:fld id="{1CFE02D2-23E7-4789-BFF8-CBCF08C8983E}" type="slidenum">
              <a:rPr lang="en-US" smtClean="0"/>
              <a:t>18</a:t>
            </a:fld>
            <a:endParaRPr lang="en-US"/>
          </a:p>
        </p:txBody>
      </p:sp>
    </p:spTree>
    <p:extLst>
      <p:ext uri="{BB962C8B-B14F-4D97-AF65-F5344CB8AC3E}">
        <p14:creationId xmlns:p14="http://schemas.microsoft.com/office/powerpoint/2010/main" val="182840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5127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2EAB7AA8-E96E-4467-927C-57E510E76163}" type="datetimeFigureOut">
              <a:rPr lang="en-US" smtClean="0"/>
              <a:t>12/30/2019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1014436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1267862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72792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4154931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73459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1184445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174620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329350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2801273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AB7AA8-E96E-4467-927C-57E510E76163}" type="datetimeFigureOut">
              <a:rPr lang="en-US" smtClean="0"/>
              <a:t>12/30/2019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1230081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AB7AA8-E96E-4467-927C-57E510E76163}" type="datetimeFigureOut">
              <a:rPr lang="en-US" smtClean="0"/>
              <a:t>12/30/2019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829155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AB7AA8-E96E-4467-927C-57E510E76163}" type="datetimeFigureOut">
              <a:rPr lang="en-US" smtClean="0"/>
              <a:t>12/30/2019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245933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AB7AA8-E96E-4467-927C-57E510E76163}" type="datetimeFigureOut">
              <a:rPr lang="en-US" smtClean="0"/>
              <a:t>12/30/2019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2417980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B7AA8-E96E-4467-927C-57E510E76163}" type="datetimeFigureOut">
              <a:rPr lang="en-US" smtClean="0"/>
              <a:t>12/30/2019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29969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EAB7AA8-E96E-4467-927C-57E510E76163}" type="datetimeFigureOut">
              <a:rPr lang="en-US" smtClean="0"/>
              <a:t>12/30/2019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1089502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EAB7AA8-E96E-4467-927C-57E510E76163}" type="datetimeFigureOut">
              <a:rPr lang="en-US" smtClean="0"/>
              <a:t>12/30/2019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A41E5-4463-42B4-88F1-952A14BF24D7}" type="slidenum">
              <a:rPr lang="en-US" smtClean="0"/>
              <a:t>‹#›</a:t>
            </a:fld>
            <a:endParaRPr lang="en-US"/>
          </a:p>
        </p:txBody>
      </p:sp>
    </p:spTree>
    <p:extLst>
      <p:ext uri="{BB962C8B-B14F-4D97-AF65-F5344CB8AC3E}">
        <p14:creationId xmlns:p14="http://schemas.microsoft.com/office/powerpoint/2010/main" val="238963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EAB7AA8-E96E-4467-927C-57E510E76163}" type="datetimeFigureOut">
              <a:rPr lang="en-US" smtClean="0"/>
              <a:t>12/30/2019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70A41E5-4463-42B4-88F1-952A14BF24D7}" type="slidenum">
              <a:rPr lang="en-US" smtClean="0"/>
              <a:t>‹#›</a:t>
            </a:fld>
            <a:endParaRPr lang="en-US"/>
          </a:p>
        </p:txBody>
      </p:sp>
    </p:spTree>
    <p:extLst>
      <p:ext uri="{BB962C8B-B14F-4D97-AF65-F5344CB8AC3E}">
        <p14:creationId xmlns:p14="http://schemas.microsoft.com/office/powerpoint/2010/main" val="1435320304"/>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asthma.umich.edu/" TargetMode="External"/><Relationship Id="rId2" Type="http://schemas.openxmlformats.org/officeDocument/2006/relationships/hyperlink" Target="http://www.achp.org/" TargetMode="External"/><Relationship Id="rId1" Type="http://schemas.openxmlformats.org/officeDocument/2006/relationships/slideLayout" Target="../slideLayouts/slideLayout2.xml"/><Relationship Id="rId6" Type="http://schemas.openxmlformats.org/officeDocument/2006/relationships/hyperlink" Target="http://www.asthmacommunitynetwork.org/CallToAction.aspx" TargetMode="External"/><Relationship Id="rId5" Type="http://schemas.openxmlformats.org/officeDocument/2006/relationships/hyperlink" Target="http://www.chcs.org/info-url_nocat3961/info-url_nocat_show.htm?doc_id=206320" TargetMode="External"/><Relationship Id="rId4" Type="http://schemas.openxmlformats.org/officeDocument/2006/relationships/hyperlink" Target="http://www.takingonasthma.org/"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Disparities </a:t>
            </a:r>
            <a:r>
              <a:rPr lang="en-US" dirty="0"/>
              <a:t>in Care in Asthma Patients</a:t>
            </a:r>
          </a:p>
        </p:txBody>
      </p:sp>
      <p:sp>
        <p:nvSpPr>
          <p:cNvPr id="3" name="Subtitle 2"/>
          <p:cNvSpPr>
            <a:spLocks noGrp="1"/>
          </p:cNvSpPr>
          <p:nvPr>
            <p:ph type="subTitle" idx="1"/>
          </p:nvPr>
        </p:nvSpPr>
        <p:spPr/>
        <p:txBody>
          <a:bodyPr>
            <a:normAutofit/>
          </a:bodyPr>
          <a:lstStyle/>
          <a:p>
            <a:r>
              <a:rPr lang="en-US" sz="1800" dirty="0"/>
              <a:t>Terrence Shenfield MS, RRT-ACCS, RPFT, NPS, AE-C</a:t>
            </a:r>
          </a:p>
        </p:txBody>
      </p:sp>
    </p:spTree>
    <p:extLst>
      <p:ext uri="{BB962C8B-B14F-4D97-AF65-F5344CB8AC3E}">
        <p14:creationId xmlns:p14="http://schemas.microsoft.com/office/powerpoint/2010/main" val="238181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0" y="0"/>
            <a:ext cx="12192000" cy="6858000"/>
          </a:xfrm>
          <a:noFill/>
        </p:spPr>
      </p:pic>
      <p:sp>
        <p:nvSpPr>
          <p:cNvPr id="419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39CC117B-DEDC-4D34-B0FE-E342BA924251}" type="slidenum">
              <a:rPr lang="en-US" altLang="en-US"/>
              <a:pPr eaLnBrk="1" hangingPunct="1"/>
              <a:t>10</a:t>
            </a:fld>
            <a:endParaRPr lang="en-US" altLang="en-US"/>
          </a:p>
        </p:txBody>
      </p:sp>
      <p:sp>
        <p:nvSpPr>
          <p:cNvPr id="41988"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3159FA52-D9B9-494B-8BC7-D5C43BB442B9}" type="datetime1">
              <a:rPr lang="en-US" altLang="en-US" smtClean="0"/>
              <a:pPr eaLnBrk="1" hangingPunct="1"/>
              <a:t>12/30/2019</a:t>
            </a:fld>
            <a:endParaRPr lang="en-US" altLang="en-US"/>
          </a:p>
        </p:txBody>
      </p:sp>
    </p:spTree>
    <p:extLst>
      <p:ext uri="{BB962C8B-B14F-4D97-AF65-F5344CB8AC3E}">
        <p14:creationId xmlns:p14="http://schemas.microsoft.com/office/powerpoint/2010/main" val="3119376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0" y="0"/>
            <a:ext cx="12191999" cy="6858000"/>
          </a:xfrm>
          <a:noFill/>
        </p:spPr>
      </p:pic>
      <p:sp>
        <p:nvSpPr>
          <p:cNvPr id="4301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2222CEC7-CFC2-4F3C-BA19-3553ECB39DDA}" type="slidenum">
              <a:rPr lang="en-US" altLang="en-US"/>
              <a:pPr eaLnBrk="1" hangingPunct="1"/>
              <a:t>11</a:t>
            </a:fld>
            <a:endParaRPr lang="en-US" altLang="en-US"/>
          </a:p>
        </p:txBody>
      </p:sp>
      <p:sp>
        <p:nvSpPr>
          <p:cNvPr id="43012"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BCBF7835-F097-44FC-84B9-3702BB831B06}" type="datetime1">
              <a:rPr lang="en-US" altLang="en-US" smtClean="0"/>
              <a:pPr eaLnBrk="1" hangingPunct="1"/>
              <a:t>12/30/2019</a:t>
            </a:fld>
            <a:endParaRPr lang="en-US" altLang="en-US"/>
          </a:p>
        </p:txBody>
      </p:sp>
    </p:spTree>
    <p:extLst>
      <p:ext uri="{BB962C8B-B14F-4D97-AF65-F5344CB8AC3E}">
        <p14:creationId xmlns:p14="http://schemas.microsoft.com/office/powerpoint/2010/main" val="406051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7E134C76-7FB4-4BB7-9322-DD8A4B179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useBgFill="1">
        <p:nvSpPr>
          <p:cNvPr id="19" name="Snip Single Corner Rectangle 17">
            <a:extLst>
              <a:ext uri="{FF2B5EF4-FFF2-40B4-BE49-F238E27FC236}">
                <a16:creationId xmlns:a16="http://schemas.microsoft.com/office/drawing/2014/main" id="{C0C57804-4F33-4D85-AA3E-DA0F214BBD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08694AE-32FE-4755-8995-6F3F065C4BE6}"/>
              </a:ext>
            </a:extLst>
          </p:cNvPr>
          <p:cNvSpPr>
            <a:spLocks noGrp="1"/>
          </p:cNvSpPr>
          <p:nvPr>
            <p:ph type="title"/>
          </p:nvPr>
        </p:nvSpPr>
        <p:spPr>
          <a:xfrm>
            <a:off x="684212" y="685799"/>
            <a:ext cx="9678988" cy="3673474"/>
          </a:xfrm>
        </p:spPr>
        <p:txBody>
          <a:bodyPr vert="horz" lIns="91440" tIns="45720" rIns="91440" bIns="45720" rtlCol="0" anchor="b">
            <a:normAutofit/>
          </a:bodyPr>
          <a:lstStyle/>
          <a:p>
            <a:pPr>
              <a:lnSpc>
                <a:spcPct val="90000"/>
              </a:lnSpc>
            </a:pPr>
            <a:r>
              <a:rPr lang="en-US" sz="6000" kern="1200" cap="all">
                <a:ln w="3175" cmpd="sng">
                  <a:noFill/>
                </a:ln>
                <a:solidFill>
                  <a:schemeClr val="tx2"/>
                </a:solidFill>
                <a:effectLst/>
                <a:latin typeface="+mj-lt"/>
                <a:ea typeface="+mj-ea"/>
                <a:cs typeface="+mj-cs"/>
              </a:rPr>
              <a:t>What are risk factors and how to they impact Asthma Control</a:t>
            </a:r>
          </a:p>
        </p:txBody>
      </p:sp>
    </p:spTree>
    <p:extLst>
      <p:ext uri="{BB962C8B-B14F-4D97-AF65-F5344CB8AC3E}">
        <p14:creationId xmlns:p14="http://schemas.microsoft.com/office/powerpoint/2010/main" val="223291187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grpSp>
        <p:nvGrpSpPr>
          <p:cNvPr id="137" name="Group 136">
            <a:extLst>
              <a:ext uri="{FF2B5EF4-FFF2-40B4-BE49-F238E27FC236}">
                <a16:creationId xmlns:a16="http://schemas.microsoft.com/office/drawing/2014/main" id="{457246EE-08ED-4CBE-B61E-BAB2AFB2D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38" name="Straight Connector 137">
              <a:extLst>
                <a:ext uri="{FF2B5EF4-FFF2-40B4-BE49-F238E27FC236}">
                  <a16:creationId xmlns:a16="http://schemas.microsoft.com/office/drawing/2014/main" id="{F436A8D1-ECF9-4A65-BEFB-4EA2571686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7C210CC0-7298-4EAB-BF35-1F216A483FC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96C68F28-E17B-4992-B09A-C4B923F38C7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38547B48-7BFD-4885-A5BC-EA582EC98E0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341DDEE8-670C-4877-9451-5542461740D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2290" name="Rectangle 2"/>
          <p:cNvSpPr>
            <a:spLocks noGrp="1" noChangeArrowheads="1"/>
          </p:cNvSpPr>
          <p:nvPr>
            <p:ph type="title"/>
          </p:nvPr>
        </p:nvSpPr>
        <p:spPr>
          <a:xfrm>
            <a:off x="684212" y="4487332"/>
            <a:ext cx="8534400" cy="1507067"/>
          </a:xfrm>
        </p:spPr>
        <p:txBody>
          <a:bodyPr vert="horz" lIns="91440" tIns="45720" rIns="91440" bIns="45720" rtlCol="0" anchor="ctr">
            <a:normAutofit/>
          </a:bodyPr>
          <a:lstStyle/>
          <a:p>
            <a:r>
              <a:rPr lang="en-US" altLang="en-US" sz="3600" kern="1200" cap="all">
                <a:ln w="3175" cmpd="sng">
                  <a:noFill/>
                </a:ln>
                <a:solidFill>
                  <a:schemeClr val="tx1"/>
                </a:solidFill>
                <a:effectLst/>
                <a:latin typeface="+mj-lt"/>
                <a:ea typeface="+mj-ea"/>
                <a:cs typeface="+mj-cs"/>
              </a:rPr>
              <a:t>Socioeconomics</a:t>
            </a:r>
          </a:p>
        </p:txBody>
      </p:sp>
      <p:graphicFrame>
        <p:nvGraphicFramePr>
          <p:cNvPr id="12292" name="Rectangle 3">
            <a:extLst>
              <a:ext uri="{FF2B5EF4-FFF2-40B4-BE49-F238E27FC236}">
                <a16:creationId xmlns:a16="http://schemas.microsoft.com/office/drawing/2014/main" id="{5E2EFD0A-C113-4E8A-82F8-032DD37ADB3A}"/>
              </a:ext>
            </a:extLst>
          </p:cNvPr>
          <p:cNvGraphicFramePr>
            <a:graphicFrameLocks noGrp="1"/>
          </p:cNvGraphicFramePr>
          <p:nvPr>
            <p:ph sz="half" idx="1"/>
            <p:extLst>
              <p:ext uri="{D42A27DB-BD31-4B8C-83A1-F6EECF244321}">
                <p14:modId xmlns:p14="http://schemas.microsoft.com/office/powerpoint/2010/main" val="2859122349"/>
              </p:ext>
            </p:extLst>
          </p:nvPr>
        </p:nvGraphicFramePr>
        <p:xfrm>
          <a:off x="684212" y="685800"/>
          <a:ext cx="10820399" cy="361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3296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2" name="Straight Connector 71">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7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8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13314" name="Title 1"/>
          <p:cNvSpPr>
            <a:spLocks noGrp="1"/>
          </p:cNvSpPr>
          <p:nvPr>
            <p:ph type="title"/>
          </p:nvPr>
        </p:nvSpPr>
        <p:spPr>
          <a:xfrm>
            <a:off x="684212" y="4487332"/>
            <a:ext cx="8534400" cy="1507067"/>
          </a:xfrm>
        </p:spPr>
        <p:txBody>
          <a:bodyPr vert="horz" lIns="91440" tIns="45720" rIns="91440" bIns="45720" rtlCol="0" anchor="ctr">
            <a:normAutofit/>
          </a:bodyPr>
          <a:lstStyle/>
          <a:p>
            <a:r>
              <a:rPr lang="en-US" altLang="en-US" sz="4000" kern="1200" cap="all">
                <a:ln w="3175" cmpd="sng">
                  <a:noFill/>
                </a:ln>
                <a:solidFill>
                  <a:schemeClr val="tx2"/>
                </a:solidFill>
                <a:effectLst/>
                <a:latin typeface="+mj-lt"/>
                <a:ea typeface="+mj-ea"/>
                <a:cs typeface="+mj-cs"/>
              </a:rPr>
              <a:t>Genetics</a:t>
            </a:r>
          </a:p>
        </p:txBody>
      </p:sp>
      <p:sp>
        <p:nvSpPr>
          <p:cNvPr id="13327" name="Content Placeholder 2"/>
          <p:cNvSpPr>
            <a:spLocks noGrp="1"/>
          </p:cNvSpPr>
          <p:nvPr>
            <p:ph sz="half" idx="1"/>
          </p:nvPr>
        </p:nvSpPr>
        <p:spPr>
          <a:xfrm>
            <a:off x="684212" y="685800"/>
            <a:ext cx="8534400" cy="3615267"/>
          </a:xfrm>
        </p:spPr>
        <p:txBody>
          <a:bodyPr vert="horz" lIns="91440" tIns="45720" rIns="91440" bIns="45720" rtlCol="0" anchor="ctr">
            <a:normAutofit/>
          </a:bodyPr>
          <a:lstStyle/>
          <a:p>
            <a:pPr>
              <a:defRPr/>
            </a:pPr>
            <a:r>
              <a:rPr lang="en-US" sz="2000" kern="1200" cap="none">
                <a:solidFill>
                  <a:schemeClr val="tx1"/>
                </a:solidFill>
                <a:effectLst/>
                <a:latin typeface="+mn-lt"/>
                <a:ea typeface="+mn-ea"/>
                <a:cs typeface="+mn-cs"/>
              </a:rPr>
              <a:t>Genetic research is limited</a:t>
            </a:r>
          </a:p>
          <a:p>
            <a:r>
              <a:rPr lang="en-US" sz="2000" kern="1200" cap="none">
                <a:solidFill>
                  <a:schemeClr val="tx1"/>
                </a:solidFill>
                <a:effectLst/>
                <a:latin typeface="+mn-lt"/>
                <a:ea typeface="+mn-ea"/>
                <a:cs typeface="+mn-cs"/>
              </a:rPr>
              <a:t>Ethnic disparities in disease prevalence characterized by inflammation and/or altered immunologic responses</a:t>
            </a:r>
          </a:p>
          <a:p>
            <a:r>
              <a:rPr lang="en-US" sz="2000" kern="1200" cap="none">
                <a:solidFill>
                  <a:schemeClr val="tx1"/>
                </a:solidFill>
                <a:effectLst/>
                <a:latin typeface="+mn-lt"/>
                <a:ea typeface="+mn-ea"/>
                <a:cs typeface="+mn-cs"/>
              </a:rPr>
              <a:t>6x more likely if family members have asthma</a:t>
            </a:r>
          </a:p>
          <a:p>
            <a:r>
              <a:rPr lang="en-US" sz="2000" kern="1200" cap="none">
                <a:solidFill>
                  <a:schemeClr val="tx1"/>
                </a:solidFill>
                <a:effectLst/>
                <a:latin typeface="+mn-lt"/>
                <a:ea typeface="+mn-ea"/>
                <a:cs typeface="+mn-cs"/>
              </a:rPr>
              <a:t>Hypertension</a:t>
            </a:r>
          </a:p>
          <a:p>
            <a:r>
              <a:rPr lang="en-US" sz="2000" kern="1200" cap="none">
                <a:solidFill>
                  <a:schemeClr val="tx1"/>
                </a:solidFill>
                <a:effectLst/>
                <a:latin typeface="+mn-lt"/>
                <a:ea typeface="+mn-ea"/>
                <a:cs typeface="+mn-cs"/>
              </a:rPr>
              <a:t>Diabetes type 2</a:t>
            </a:r>
          </a:p>
          <a:p>
            <a:r>
              <a:rPr lang="en-US" sz="2000" kern="1200" cap="none">
                <a:solidFill>
                  <a:schemeClr val="tx1"/>
                </a:solidFill>
                <a:effectLst/>
                <a:latin typeface="+mn-lt"/>
                <a:ea typeface="+mn-ea"/>
                <a:cs typeface="+mn-cs"/>
              </a:rPr>
              <a:t>Obesity</a:t>
            </a:r>
          </a:p>
          <a:p>
            <a:r>
              <a:rPr lang="en-US" sz="2000" kern="1200" cap="none">
                <a:solidFill>
                  <a:schemeClr val="tx1"/>
                </a:solidFill>
                <a:effectLst/>
                <a:latin typeface="+mn-lt"/>
                <a:ea typeface="+mn-ea"/>
                <a:cs typeface="+mn-cs"/>
              </a:rPr>
              <a:t>Allergies and Asthma</a:t>
            </a:r>
          </a:p>
          <a:p>
            <a:pPr>
              <a:defRPr/>
            </a:pPr>
            <a:endParaRPr lang="en-US" sz="2000" kern="1200" cap="none">
              <a:solidFill>
                <a:schemeClr val="tx1"/>
              </a:solidFill>
              <a:effectLst/>
              <a:latin typeface="+mn-lt"/>
              <a:ea typeface="+mn-ea"/>
              <a:cs typeface="+mn-cs"/>
            </a:endParaRPr>
          </a:p>
        </p:txBody>
      </p:sp>
    </p:spTree>
    <p:extLst>
      <p:ext uri="{BB962C8B-B14F-4D97-AF65-F5344CB8AC3E}">
        <p14:creationId xmlns:p14="http://schemas.microsoft.com/office/powerpoint/2010/main" val="19833449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t>Secondhand smoking</a:t>
            </a:r>
          </a:p>
        </p:txBody>
      </p:sp>
      <p:sp>
        <p:nvSpPr>
          <p:cNvPr id="14339" name="Rectangle 3"/>
          <p:cNvSpPr>
            <a:spLocks noGrp="1" noChangeArrowheads="1"/>
          </p:cNvSpPr>
          <p:nvPr>
            <p:ph type="body" idx="1"/>
          </p:nvPr>
        </p:nvSpPr>
        <p:spPr>
          <a:xfrm>
            <a:off x="684212" y="685800"/>
            <a:ext cx="8002588" cy="3966587"/>
          </a:xfrm>
        </p:spPr>
        <p:txBody>
          <a:bodyPr>
            <a:normAutofit/>
          </a:bodyPr>
          <a:lstStyle/>
          <a:p>
            <a:pPr>
              <a:lnSpc>
                <a:spcPct val="80000"/>
              </a:lnSpc>
            </a:pPr>
            <a:r>
              <a:rPr lang="en-US" altLang="en-US" sz="2800" dirty="0"/>
              <a:t>2</a:t>
            </a:r>
            <a:r>
              <a:rPr lang="en-US" altLang="en-US" sz="2800" baseline="30000" dirty="0"/>
              <a:t>nd</a:t>
            </a:r>
            <a:r>
              <a:rPr lang="en-US" altLang="en-US" sz="2800" dirty="0"/>
              <a:t> Hand Cigarette Smoking </a:t>
            </a:r>
          </a:p>
          <a:p>
            <a:pPr>
              <a:lnSpc>
                <a:spcPct val="80000"/>
              </a:lnSpc>
            </a:pPr>
            <a:r>
              <a:rPr lang="en-US" altLang="en-US" sz="2800" dirty="0"/>
              <a:t>Greater  prevalence of African American adults smoking at home</a:t>
            </a:r>
          </a:p>
          <a:p>
            <a:pPr>
              <a:lnSpc>
                <a:spcPct val="80000"/>
              </a:lnSpc>
            </a:pPr>
            <a:r>
              <a:rPr lang="en-US" altLang="en-US" sz="2800" dirty="0"/>
              <a:t>20% of adults smoke at home</a:t>
            </a:r>
          </a:p>
          <a:p>
            <a:pPr>
              <a:lnSpc>
                <a:spcPct val="80000"/>
              </a:lnSpc>
            </a:pPr>
            <a:r>
              <a:rPr lang="en-US" altLang="en-US" sz="2800" dirty="0"/>
              <a:t>Higher education = less smoking family members</a:t>
            </a:r>
          </a:p>
          <a:p>
            <a:pPr lvl="2" eaLnBrk="1" hangingPunct="1">
              <a:lnSpc>
                <a:spcPct val="80000"/>
              </a:lnSpc>
            </a:pPr>
            <a:endParaRPr lang="en-US" altLang="en-US" sz="2800" dirty="0"/>
          </a:p>
        </p:txBody>
      </p:sp>
      <p:sp>
        <p:nvSpPr>
          <p:cNvPr id="14340" name="Text Box 4"/>
          <p:cNvSpPr txBox="1">
            <a:spLocks noChangeArrowheads="1"/>
          </p:cNvSpPr>
          <p:nvPr/>
        </p:nvSpPr>
        <p:spPr bwMode="auto">
          <a:xfrm>
            <a:off x="883920" y="6248401"/>
            <a:ext cx="97840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 u="sng" dirty="0"/>
              <a:t>Asthma and ethnic minorities: socioeconomic status and beyond</a:t>
            </a:r>
            <a:r>
              <a:rPr lang="en-US" altLang="en-US" sz="1200" dirty="0"/>
              <a:t>.  </a:t>
            </a:r>
            <a:r>
              <a:rPr lang="en-US" altLang="en-US" sz="1200" dirty="0" err="1"/>
              <a:t>Forno</a:t>
            </a:r>
            <a:r>
              <a:rPr lang="en-US" altLang="en-US" sz="1200" dirty="0"/>
              <a:t> E, </a:t>
            </a:r>
            <a:r>
              <a:rPr lang="en-US" altLang="en-US" sz="1200" dirty="0" err="1"/>
              <a:t>Celedon</a:t>
            </a:r>
            <a:r>
              <a:rPr lang="en-US" altLang="en-US" sz="1200" dirty="0"/>
              <a:t> JC. </a:t>
            </a:r>
            <a:r>
              <a:rPr lang="en-US" altLang="en-US" sz="1200" dirty="0" err="1"/>
              <a:t>Curr</a:t>
            </a:r>
            <a:r>
              <a:rPr lang="en-US" altLang="en-US" sz="1200" dirty="0"/>
              <a:t> </a:t>
            </a:r>
            <a:r>
              <a:rPr lang="en-US" altLang="en-US" sz="1200" dirty="0" err="1"/>
              <a:t>Opin</a:t>
            </a:r>
            <a:r>
              <a:rPr lang="en-US" altLang="en-US" sz="1200" dirty="0"/>
              <a:t> Allergy </a:t>
            </a:r>
            <a:r>
              <a:rPr lang="en-US" altLang="en-US" sz="1200" dirty="0" err="1"/>
              <a:t>Clin</a:t>
            </a:r>
            <a:r>
              <a:rPr lang="en-US" altLang="en-US" sz="1200" dirty="0"/>
              <a:t> </a:t>
            </a:r>
            <a:r>
              <a:rPr lang="en-US" altLang="en-US" sz="1200" dirty="0" err="1"/>
              <a:t>Immunol</a:t>
            </a:r>
            <a:r>
              <a:rPr lang="en-US" altLang="en-US" sz="1200" dirty="0"/>
              <a:t> 9:154-160.</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1760" y="576262"/>
            <a:ext cx="2836227" cy="3569018"/>
          </a:xfrm>
          <a:prstGeom prst="rect">
            <a:avLst/>
          </a:prstGeom>
        </p:spPr>
      </p:pic>
    </p:spTree>
    <p:extLst>
      <p:ext uri="{BB962C8B-B14F-4D97-AF65-F5344CB8AC3E}">
        <p14:creationId xmlns:p14="http://schemas.microsoft.com/office/powerpoint/2010/main" val="3677399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38772" y="4925907"/>
            <a:ext cx="8534400" cy="1507067"/>
          </a:xfrm>
        </p:spPr>
        <p:txBody>
          <a:bodyPr/>
          <a:lstStyle/>
          <a:p>
            <a:pPr eaLnBrk="1" hangingPunct="1"/>
            <a:r>
              <a:rPr lang="en-US" altLang="en-US" dirty="0"/>
              <a:t>Environmental Exposures</a:t>
            </a:r>
          </a:p>
        </p:txBody>
      </p:sp>
      <p:sp>
        <p:nvSpPr>
          <p:cNvPr id="15363" name="Rectangle 3"/>
          <p:cNvSpPr>
            <a:spLocks noGrp="1" noChangeArrowheads="1"/>
          </p:cNvSpPr>
          <p:nvPr>
            <p:ph type="body" idx="1"/>
          </p:nvPr>
        </p:nvSpPr>
        <p:spPr>
          <a:xfrm>
            <a:off x="684212" y="685800"/>
            <a:ext cx="8534400" cy="4424680"/>
          </a:xfrm>
        </p:spPr>
        <p:txBody>
          <a:bodyPr>
            <a:normAutofit/>
          </a:bodyPr>
          <a:lstStyle/>
          <a:p>
            <a:pPr eaLnBrk="1" hangingPunct="1">
              <a:lnSpc>
                <a:spcPct val="90000"/>
              </a:lnSpc>
            </a:pPr>
            <a:r>
              <a:rPr lang="en-US" altLang="en-US" sz="2800" b="1" dirty="0"/>
              <a:t>Air pollution</a:t>
            </a:r>
          </a:p>
          <a:p>
            <a:pPr lvl="1" eaLnBrk="1" hangingPunct="1">
              <a:lnSpc>
                <a:spcPct val="90000"/>
              </a:lnSpc>
            </a:pPr>
            <a:r>
              <a:rPr lang="en-US" altLang="en-US" sz="2000" dirty="0"/>
              <a:t>African Americans are more likely to live in areas with elevated levels of air pollutants</a:t>
            </a:r>
          </a:p>
          <a:p>
            <a:pPr lvl="1" eaLnBrk="1" hangingPunct="1">
              <a:lnSpc>
                <a:spcPct val="90000"/>
              </a:lnSpc>
            </a:pPr>
            <a:r>
              <a:rPr lang="en-US" altLang="en-US" dirty="0"/>
              <a:t>Particulate matter, carbon monoxide, ozone, and sulfur dioxide</a:t>
            </a:r>
          </a:p>
          <a:p>
            <a:pPr lvl="1" eaLnBrk="1" hangingPunct="1">
              <a:lnSpc>
                <a:spcPct val="90000"/>
              </a:lnSpc>
            </a:pPr>
            <a:r>
              <a:rPr lang="en-US" altLang="en-US" sz="2000" dirty="0"/>
              <a:t>Nitrogen oxide and diesel exhaust particles (traffic-related air pollution) have also been associated with increased asthma symptoms</a:t>
            </a:r>
          </a:p>
          <a:p>
            <a:pPr eaLnBrk="1" hangingPunct="1">
              <a:lnSpc>
                <a:spcPct val="90000"/>
              </a:lnSpc>
            </a:pPr>
            <a:r>
              <a:rPr lang="en-US" altLang="en-US" sz="2800" b="1" dirty="0"/>
              <a:t>Stress and co-morbidities</a:t>
            </a:r>
          </a:p>
          <a:p>
            <a:pPr lvl="1" eaLnBrk="1" hangingPunct="1">
              <a:lnSpc>
                <a:spcPct val="90000"/>
              </a:lnSpc>
            </a:pPr>
            <a:r>
              <a:rPr lang="en-US" altLang="en-US" sz="2000" dirty="0"/>
              <a:t>Exposure to stress and violence</a:t>
            </a:r>
          </a:p>
          <a:p>
            <a:pPr lvl="1" eaLnBrk="1" hangingPunct="1">
              <a:lnSpc>
                <a:spcPct val="90000"/>
              </a:lnSpc>
            </a:pPr>
            <a:r>
              <a:rPr lang="en-US" altLang="en-US" sz="1800" dirty="0"/>
              <a:t>Higher proportion of overweight children  in African American children</a:t>
            </a:r>
          </a:p>
        </p:txBody>
      </p:sp>
      <p:sp>
        <p:nvSpPr>
          <p:cNvPr id="15364" name="Text Box 4"/>
          <p:cNvSpPr txBox="1">
            <a:spLocks noChangeArrowheads="1"/>
          </p:cNvSpPr>
          <p:nvPr/>
        </p:nvSpPr>
        <p:spPr bwMode="auto">
          <a:xfrm>
            <a:off x="1198880" y="6248401"/>
            <a:ext cx="94691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 u="sng" dirty="0"/>
              <a:t>Asthma and ethnic minorities: socioeconomic status and beyond</a:t>
            </a:r>
            <a:r>
              <a:rPr lang="en-US" altLang="en-US" sz="1200" dirty="0"/>
              <a:t>.  </a:t>
            </a:r>
            <a:r>
              <a:rPr lang="en-US" altLang="en-US" sz="1200" dirty="0" err="1"/>
              <a:t>Forno</a:t>
            </a:r>
            <a:r>
              <a:rPr lang="en-US" altLang="en-US" sz="1200" dirty="0"/>
              <a:t> E, </a:t>
            </a:r>
            <a:r>
              <a:rPr lang="en-US" altLang="en-US" sz="1200" dirty="0" err="1"/>
              <a:t>Celedon</a:t>
            </a:r>
            <a:r>
              <a:rPr lang="en-US" altLang="en-US" sz="1200" dirty="0"/>
              <a:t> JC. </a:t>
            </a:r>
            <a:r>
              <a:rPr lang="en-US" altLang="en-US" sz="1200" dirty="0" err="1"/>
              <a:t>Curr</a:t>
            </a:r>
            <a:r>
              <a:rPr lang="en-US" altLang="en-US" sz="1200" dirty="0"/>
              <a:t> </a:t>
            </a:r>
            <a:r>
              <a:rPr lang="en-US" altLang="en-US" sz="1200" dirty="0" err="1"/>
              <a:t>Opin</a:t>
            </a:r>
            <a:r>
              <a:rPr lang="en-US" altLang="en-US" sz="1200" dirty="0"/>
              <a:t> Allergy </a:t>
            </a:r>
            <a:r>
              <a:rPr lang="en-US" altLang="en-US" sz="1200" dirty="0" err="1"/>
              <a:t>Clin</a:t>
            </a:r>
            <a:r>
              <a:rPr lang="en-US" altLang="en-US" sz="1200" dirty="0"/>
              <a:t> </a:t>
            </a:r>
            <a:r>
              <a:rPr lang="en-US" altLang="en-US" sz="1200" dirty="0" err="1"/>
              <a:t>Immunol</a:t>
            </a:r>
            <a:r>
              <a:rPr lang="en-US" altLang="en-US" sz="1200" dirty="0"/>
              <a:t> 9:154-160.</a:t>
            </a:r>
          </a:p>
        </p:txBody>
      </p:sp>
    </p:spTree>
    <p:extLst>
      <p:ext uri="{BB962C8B-B14F-4D97-AF65-F5344CB8AC3E}">
        <p14:creationId xmlns:p14="http://schemas.microsoft.com/office/powerpoint/2010/main" val="2082096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4211" y="4805680"/>
            <a:ext cx="8534400" cy="1676400"/>
          </a:xfrm>
        </p:spPr>
        <p:txBody>
          <a:bodyPr/>
          <a:lstStyle/>
          <a:p>
            <a:pPr eaLnBrk="1" hangingPunct="1"/>
            <a:r>
              <a:rPr lang="en-US" altLang="en-US" dirty="0"/>
              <a:t> Quality of Care</a:t>
            </a:r>
          </a:p>
        </p:txBody>
      </p:sp>
      <p:sp>
        <p:nvSpPr>
          <p:cNvPr id="16387" name="Rectangle 3"/>
          <p:cNvSpPr>
            <a:spLocks noGrp="1" noChangeArrowheads="1"/>
          </p:cNvSpPr>
          <p:nvPr>
            <p:ph sz="half" idx="1"/>
          </p:nvPr>
        </p:nvSpPr>
        <p:spPr>
          <a:xfrm>
            <a:off x="684211" y="685800"/>
            <a:ext cx="7453949" cy="4597400"/>
          </a:xfrm>
        </p:spPr>
        <p:txBody>
          <a:bodyPr>
            <a:normAutofit/>
          </a:bodyPr>
          <a:lstStyle/>
          <a:p>
            <a:pPr eaLnBrk="1" hangingPunct="1">
              <a:lnSpc>
                <a:spcPct val="80000"/>
              </a:lnSpc>
            </a:pPr>
            <a:r>
              <a:rPr lang="en-US" altLang="en-US" sz="2800" b="1" dirty="0"/>
              <a:t>Primary Care Physician Versus Specific Physician</a:t>
            </a:r>
          </a:p>
          <a:p>
            <a:pPr lvl="3" eaLnBrk="1" hangingPunct="1">
              <a:lnSpc>
                <a:spcPct val="80000"/>
              </a:lnSpc>
            </a:pPr>
            <a:r>
              <a:rPr lang="en-US" altLang="en-US" sz="1900" dirty="0"/>
              <a:t>Primary care physician may not monitor patient as closely as specific physician (Pulmonologist)</a:t>
            </a:r>
          </a:p>
          <a:p>
            <a:pPr eaLnBrk="1" hangingPunct="1">
              <a:lnSpc>
                <a:spcPct val="80000"/>
              </a:lnSpc>
            </a:pPr>
            <a:r>
              <a:rPr lang="en-US" altLang="en-US" sz="2800" b="1" dirty="0"/>
              <a:t>African-Americans</a:t>
            </a:r>
          </a:p>
          <a:p>
            <a:pPr lvl="2" eaLnBrk="1" hangingPunct="1">
              <a:lnSpc>
                <a:spcPct val="80000"/>
              </a:lnSpc>
            </a:pPr>
            <a:r>
              <a:rPr lang="en-US" altLang="en-US" sz="1900" dirty="0"/>
              <a:t>Treatment in Emergency room</a:t>
            </a:r>
          </a:p>
          <a:p>
            <a:pPr lvl="2" eaLnBrk="1" hangingPunct="1">
              <a:lnSpc>
                <a:spcPct val="80000"/>
              </a:lnSpc>
            </a:pPr>
            <a:r>
              <a:rPr lang="en-US" altLang="en-US" sz="1900" dirty="0"/>
              <a:t>Use inhaled bronchodilators instead of controller medications</a:t>
            </a:r>
          </a:p>
          <a:p>
            <a:pPr lvl="2" eaLnBrk="1" hangingPunct="1">
              <a:lnSpc>
                <a:spcPct val="80000"/>
              </a:lnSpc>
            </a:pPr>
            <a:r>
              <a:rPr lang="en-US" altLang="en-US" sz="1900" dirty="0"/>
              <a:t>Receive care in poorer facilities with irregular follow-up</a:t>
            </a:r>
          </a:p>
          <a:p>
            <a:pPr lvl="2" eaLnBrk="1" hangingPunct="1">
              <a:lnSpc>
                <a:spcPct val="80000"/>
              </a:lnSpc>
            </a:pPr>
            <a:r>
              <a:rPr lang="en-US" altLang="en-US" sz="1900" dirty="0"/>
              <a:t>More likely to be seen by general hospital providers rather than by asthma specialists</a:t>
            </a:r>
          </a:p>
          <a:p>
            <a:pPr eaLnBrk="1" hangingPunct="1">
              <a:lnSpc>
                <a:spcPct val="80000"/>
              </a:lnSpc>
            </a:pPr>
            <a:endParaRPr lang="en-US" altLang="en-US" sz="2800"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380784" y="2687038"/>
            <a:ext cx="3207103" cy="2304815"/>
          </a:xfrm>
        </p:spPr>
      </p:pic>
      <p:sp>
        <p:nvSpPr>
          <p:cNvPr id="16388" name="Text Box 4"/>
          <p:cNvSpPr txBox="1">
            <a:spLocks noChangeArrowheads="1"/>
          </p:cNvSpPr>
          <p:nvPr/>
        </p:nvSpPr>
        <p:spPr bwMode="auto">
          <a:xfrm>
            <a:off x="1336431" y="6324601"/>
            <a:ext cx="9331569" cy="24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r>
              <a:rPr lang="en-US" altLang="en-US" sz="1200" u="sng" dirty="0"/>
              <a:t>Asthma disparities in urban environments. Bryant-Stephens T</a:t>
            </a:r>
            <a:r>
              <a:rPr lang="en-US" altLang="en-US" sz="1200" dirty="0"/>
              <a:t>.  J Allergy Clin </a:t>
            </a:r>
            <a:r>
              <a:rPr lang="en-US" altLang="en-US" sz="1200" dirty="0" err="1"/>
              <a:t>Immunol</a:t>
            </a:r>
            <a:r>
              <a:rPr lang="en-US" altLang="en-US" sz="1200" dirty="0"/>
              <a:t> 2009;123-1199-1206.</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2699" y="852313"/>
            <a:ext cx="3343275" cy="1362075"/>
          </a:xfrm>
          <a:prstGeom prst="rect">
            <a:avLst/>
          </a:prstGeom>
        </p:spPr>
      </p:pic>
    </p:spTree>
    <p:extLst>
      <p:ext uri="{BB962C8B-B14F-4D97-AF65-F5344CB8AC3E}">
        <p14:creationId xmlns:p14="http://schemas.microsoft.com/office/powerpoint/2010/main" val="2933870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17413" name="Group 191">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93" name="Straight Connector 192">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4" name="Straight Connector 193">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5" name="Straight Connector 194">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6" name="Straight Connector 195">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7" name="Straight Connector 196">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7414"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7415"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12188825"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17410" name="Rectangle 2"/>
          <p:cNvSpPr>
            <a:spLocks noGrp="1" noChangeArrowheads="1"/>
          </p:cNvSpPr>
          <p:nvPr>
            <p:ph type="title"/>
          </p:nvPr>
        </p:nvSpPr>
        <p:spPr>
          <a:xfrm>
            <a:off x="684212" y="4487332"/>
            <a:ext cx="8534400" cy="1507067"/>
          </a:xfrm>
        </p:spPr>
        <p:txBody>
          <a:bodyPr vert="horz" lIns="91440" tIns="45720" rIns="91440" bIns="45720" rtlCol="0" anchor="ctr">
            <a:normAutofit/>
          </a:bodyPr>
          <a:lstStyle/>
          <a:p>
            <a:r>
              <a:rPr lang="en-US" altLang="en-US" sz="4000" kern="1200" cap="all">
                <a:ln w="3175" cmpd="sng">
                  <a:noFill/>
                </a:ln>
                <a:solidFill>
                  <a:schemeClr val="tx2"/>
                </a:solidFill>
                <a:effectLst/>
                <a:latin typeface="+mj-lt"/>
                <a:ea typeface="+mj-ea"/>
                <a:cs typeface="+mj-cs"/>
              </a:rPr>
              <a:t>Communication between patients and providers</a:t>
            </a:r>
          </a:p>
        </p:txBody>
      </p:sp>
      <p:sp>
        <p:nvSpPr>
          <p:cNvPr id="17411" name="Rectangle 3"/>
          <p:cNvSpPr>
            <a:spLocks noGrp="1" noChangeArrowheads="1"/>
          </p:cNvSpPr>
          <p:nvPr>
            <p:ph sz="half" idx="1"/>
          </p:nvPr>
        </p:nvSpPr>
        <p:spPr>
          <a:xfrm>
            <a:off x="684212" y="685800"/>
            <a:ext cx="8534400" cy="3615267"/>
          </a:xfrm>
        </p:spPr>
        <p:txBody>
          <a:bodyPr vert="horz" lIns="91440" tIns="45720" rIns="91440" bIns="45720" rtlCol="0" anchor="ctr">
            <a:normAutofit/>
          </a:bodyPr>
          <a:lstStyle/>
          <a:p>
            <a:pPr>
              <a:lnSpc>
                <a:spcPct val="90000"/>
              </a:lnSpc>
            </a:pPr>
            <a:r>
              <a:rPr lang="en-US" altLang="en-US" sz="1400" b="1" kern="1200" cap="none" dirty="0">
                <a:solidFill>
                  <a:schemeClr val="tx1"/>
                </a:solidFill>
                <a:effectLst/>
                <a:latin typeface="+mn-lt"/>
                <a:ea typeface="+mn-ea"/>
                <a:cs typeface="+mn-cs"/>
              </a:rPr>
              <a:t>Healthcare Providers frequently underestimate symptom severity</a:t>
            </a:r>
          </a:p>
          <a:p>
            <a:pPr lvl="1">
              <a:lnSpc>
                <a:spcPct val="90000"/>
              </a:lnSpc>
            </a:pPr>
            <a:r>
              <a:rPr lang="en-US" altLang="en-US" sz="1400" b="1" kern="1200" cap="none" dirty="0">
                <a:solidFill>
                  <a:schemeClr val="tx1"/>
                </a:solidFill>
                <a:effectLst/>
                <a:latin typeface="+mn-lt"/>
                <a:ea typeface="+mn-ea"/>
                <a:cs typeface="+mn-cs"/>
              </a:rPr>
              <a:t>Caregiver factors</a:t>
            </a:r>
            <a:endParaRPr lang="en-US" altLang="en-US" sz="1400" kern="1200" cap="none" dirty="0">
              <a:solidFill>
                <a:schemeClr val="tx1"/>
              </a:solidFill>
              <a:effectLst/>
              <a:latin typeface="+mn-lt"/>
              <a:ea typeface="+mn-ea"/>
              <a:cs typeface="+mn-cs"/>
            </a:endParaRPr>
          </a:p>
          <a:p>
            <a:pPr lvl="2">
              <a:lnSpc>
                <a:spcPct val="90000"/>
              </a:lnSpc>
            </a:pPr>
            <a:r>
              <a:rPr lang="en-US" altLang="en-US" sz="1400" kern="1200" cap="none" dirty="0">
                <a:solidFill>
                  <a:schemeClr val="tx1"/>
                </a:solidFill>
                <a:effectLst/>
                <a:latin typeface="+mn-lt"/>
                <a:ea typeface="+mn-ea"/>
                <a:cs typeface="+mn-cs"/>
              </a:rPr>
              <a:t>Literacy and language barriers</a:t>
            </a:r>
          </a:p>
          <a:p>
            <a:pPr lvl="2">
              <a:lnSpc>
                <a:spcPct val="90000"/>
              </a:lnSpc>
            </a:pPr>
            <a:r>
              <a:rPr lang="en-US" altLang="en-US" sz="1400" kern="1200" cap="none" dirty="0">
                <a:solidFill>
                  <a:schemeClr val="tx1"/>
                </a:solidFill>
                <a:effectLst/>
                <a:latin typeface="+mn-lt"/>
                <a:ea typeface="+mn-ea"/>
                <a:cs typeface="+mn-cs"/>
              </a:rPr>
              <a:t>Differences in words used to describe symptoms</a:t>
            </a:r>
          </a:p>
          <a:p>
            <a:pPr lvl="2">
              <a:lnSpc>
                <a:spcPct val="90000"/>
              </a:lnSpc>
            </a:pPr>
            <a:r>
              <a:rPr lang="en-US" altLang="en-US" sz="1400" kern="1200" cap="none" dirty="0">
                <a:solidFill>
                  <a:schemeClr val="tx1"/>
                </a:solidFill>
                <a:effectLst/>
                <a:latin typeface="+mn-lt"/>
                <a:ea typeface="+mn-ea"/>
                <a:cs typeface="+mn-cs"/>
              </a:rPr>
              <a:t>Asthma symptom downplayed</a:t>
            </a:r>
          </a:p>
          <a:p>
            <a:pPr lvl="1">
              <a:lnSpc>
                <a:spcPct val="90000"/>
              </a:lnSpc>
            </a:pPr>
            <a:r>
              <a:rPr lang="en-US" altLang="en-US" sz="1400" b="1" kern="1200" cap="none" dirty="0">
                <a:solidFill>
                  <a:schemeClr val="tx1"/>
                </a:solidFill>
                <a:effectLst/>
                <a:latin typeface="+mn-lt"/>
                <a:ea typeface="+mn-ea"/>
                <a:cs typeface="+mn-cs"/>
              </a:rPr>
              <a:t>Physician factors</a:t>
            </a:r>
          </a:p>
          <a:p>
            <a:pPr lvl="2">
              <a:lnSpc>
                <a:spcPct val="90000"/>
              </a:lnSpc>
            </a:pPr>
            <a:r>
              <a:rPr lang="en-US" altLang="en-US" sz="1400" kern="1200" cap="none" dirty="0">
                <a:solidFill>
                  <a:schemeClr val="tx1"/>
                </a:solidFill>
                <a:effectLst/>
                <a:latin typeface="+mn-lt"/>
                <a:ea typeface="+mn-ea"/>
                <a:cs typeface="+mn-cs"/>
              </a:rPr>
              <a:t>FEV1 described </a:t>
            </a:r>
          </a:p>
          <a:p>
            <a:pPr lvl="2">
              <a:lnSpc>
                <a:spcPct val="90000"/>
              </a:lnSpc>
            </a:pPr>
            <a:r>
              <a:rPr lang="en-US" altLang="en-US" sz="1400" kern="1200" cap="none" dirty="0">
                <a:solidFill>
                  <a:schemeClr val="tx1"/>
                </a:solidFill>
                <a:effectLst/>
                <a:latin typeface="+mn-lt"/>
                <a:ea typeface="+mn-ea"/>
                <a:cs typeface="+mn-cs"/>
              </a:rPr>
              <a:t>Unintentional racial biases in interpreting symptoms</a:t>
            </a:r>
          </a:p>
          <a:p>
            <a:pPr lvl="2">
              <a:lnSpc>
                <a:spcPct val="90000"/>
              </a:lnSpc>
            </a:pPr>
            <a:r>
              <a:rPr lang="en-US" altLang="en-US" sz="1400" kern="1200" cap="none" dirty="0">
                <a:solidFill>
                  <a:schemeClr val="tx1"/>
                </a:solidFill>
                <a:effectLst/>
                <a:latin typeface="+mn-lt"/>
                <a:ea typeface="+mn-ea"/>
                <a:cs typeface="+mn-cs"/>
              </a:rPr>
              <a:t>Poor understanding of the patient’s cultural</a:t>
            </a:r>
          </a:p>
          <a:p>
            <a:pPr lvl="2">
              <a:lnSpc>
                <a:spcPct val="90000"/>
              </a:lnSpc>
            </a:pPr>
            <a:r>
              <a:rPr lang="en-US" altLang="en-US" sz="1400" kern="1200" cap="none" dirty="0">
                <a:solidFill>
                  <a:schemeClr val="tx1"/>
                </a:solidFill>
                <a:effectLst/>
                <a:latin typeface="+mn-lt"/>
                <a:ea typeface="+mn-ea"/>
                <a:cs typeface="+mn-cs"/>
              </a:rPr>
              <a:t>1/3 of patients did not take their controller medications because of their health beliefs</a:t>
            </a:r>
          </a:p>
          <a:p>
            <a:pPr lvl="2">
              <a:lnSpc>
                <a:spcPct val="90000"/>
              </a:lnSpc>
            </a:pPr>
            <a:r>
              <a:rPr lang="en-US" altLang="en-US" sz="1400" kern="1200" cap="none" dirty="0">
                <a:solidFill>
                  <a:schemeClr val="tx1"/>
                </a:solidFill>
                <a:effectLst/>
                <a:latin typeface="+mn-lt"/>
                <a:ea typeface="+mn-ea"/>
                <a:cs typeface="+mn-cs"/>
              </a:rPr>
              <a:t>Less patient-centered communication with black than with white patients</a:t>
            </a:r>
          </a:p>
        </p:txBody>
      </p:sp>
    </p:spTree>
    <p:extLst>
      <p:ext uri="{BB962C8B-B14F-4D97-AF65-F5344CB8AC3E}">
        <p14:creationId xmlns:p14="http://schemas.microsoft.com/office/powerpoint/2010/main" val="2640746642"/>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of asthma symptoms</a:t>
            </a:r>
          </a:p>
        </p:txBody>
      </p:sp>
      <p:sp>
        <p:nvSpPr>
          <p:cNvPr id="3" name="Content Placeholder 2"/>
          <p:cNvSpPr>
            <a:spLocks noGrp="1"/>
          </p:cNvSpPr>
          <p:nvPr>
            <p:ph sz="half" idx="1"/>
          </p:nvPr>
        </p:nvSpPr>
        <p:spPr>
          <a:xfrm>
            <a:off x="684211" y="669712"/>
            <a:ext cx="7392989" cy="4186767"/>
          </a:xfrm>
        </p:spPr>
        <p:txBody>
          <a:bodyPr>
            <a:normAutofit/>
          </a:bodyPr>
          <a:lstStyle/>
          <a:p>
            <a:r>
              <a:rPr lang="en-US" dirty="0"/>
              <a:t>African Americans report their asthma symptoms differently from Caucasians</a:t>
            </a:r>
          </a:p>
          <a:p>
            <a:r>
              <a:rPr lang="en-US" dirty="0"/>
              <a:t>FEV1 described differently</a:t>
            </a:r>
          </a:p>
          <a:p>
            <a:r>
              <a:rPr lang="en-US" dirty="0"/>
              <a:t>Typically don’t report nocturnal asthma symptoms</a:t>
            </a:r>
          </a:p>
          <a:p>
            <a:pPr lvl="1"/>
            <a:r>
              <a:rPr lang="en-US" sz="2000" dirty="0"/>
              <a:t>“Don’t have as much”</a:t>
            </a:r>
          </a:p>
          <a:p>
            <a:r>
              <a:rPr lang="en-US" dirty="0"/>
              <a:t>Don’t complain of dyspnea even with methacholine challenge</a:t>
            </a:r>
          </a:p>
          <a:p>
            <a:r>
              <a:rPr lang="en-US" dirty="0"/>
              <a:t>Chest tightness and work of breathing not routinely reported</a:t>
            </a:r>
          </a:p>
          <a:p>
            <a:r>
              <a:rPr lang="en-US" dirty="0"/>
              <a:t>Underestimate severity of asthma</a:t>
            </a:r>
          </a:p>
          <a:p>
            <a:endParaRPr lang="en-US" dirty="0"/>
          </a:p>
          <a:p>
            <a:endParaRPr lang="en-US" dirty="0"/>
          </a:p>
          <a:p>
            <a:endParaRPr lang="en-US" dirty="0"/>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459470" y="669713"/>
            <a:ext cx="3498850" cy="3231727"/>
          </a:xfrm>
        </p:spPr>
      </p:pic>
    </p:spTree>
    <p:extLst>
      <p:ext uri="{BB962C8B-B14F-4D97-AF65-F5344CB8AC3E}">
        <p14:creationId xmlns:p14="http://schemas.microsoft.com/office/powerpoint/2010/main" val="13432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7457" y="982173"/>
            <a:ext cx="3565281" cy="17430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3597" y="403347"/>
            <a:ext cx="2240573" cy="261937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2758" y="600808"/>
            <a:ext cx="2857500" cy="194310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2704" y="3165231"/>
            <a:ext cx="11240034" cy="3458307"/>
          </a:xfrm>
          <a:prstGeom prst="rect">
            <a:avLst/>
          </a:prstGeom>
        </p:spPr>
      </p:pic>
    </p:spTree>
    <p:extLst>
      <p:ext uri="{BB962C8B-B14F-4D97-AF65-F5344CB8AC3E}">
        <p14:creationId xmlns:p14="http://schemas.microsoft.com/office/powerpoint/2010/main" val="1380097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ctrTitle"/>
          </p:nvPr>
        </p:nvSpPr>
        <p:spPr/>
        <p:txBody>
          <a:bodyPr/>
          <a:lstStyle/>
          <a:p>
            <a:r>
              <a:rPr lang="en-US" altLang="en-US"/>
              <a:t>Solutions</a:t>
            </a:r>
          </a:p>
        </p:txBody>
      </p:sp>
      <p:sp>
        <p:nvSpPr>
          <p:cNvPr id="18435" name="Subtitle 4"/>
          <p:cNvSpPr>
            <a:spLocks noGrp="1"/>
          </p:cNvSpPr>
          <p:nvPr>
            <p:ph type="subTitle" idx="1"/>
          </p:nvPr>
        </p:nvSpPr>
        <p:spPr/>
        <p:txBody>
          <a:bodyPr/>
          <a:lstStyle/>
          <a:p>
            <a:r>
              <a:rPr lang="en-US" altLang="en-US"/>
              <a:t>Minimize or eliminating disparities</a:t>
            </a:r>
          </a:p>
        </p:txBody>
      </p:sp>
    </p:spTree>
    <p:extLst>
      <p:ext uri="{BB962C8B-B14F-4D97-AF65-F5344CB8AC3E}">
        <p14:creationId xmlns:p14="http://schemas.microsoft.com/office/powerpoint/2010/main" val="490865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School-based asthma programs</a:t>
            </a:r>
          </a:p>
        </p:txBody>
      </p:sp>
      <p:sp>
        <p:nvSpPr>
          <p:cNvPr id="19459" name="Content Placeholder 2"/>
          <p:cNvSpPr>
            <a:spLocks noGrp="1"/>
          </p:cNvSpPr>
          <p:nvPr>
            <p:ph sz="half" idx="1"/>
          </p:nvPr>
        </p:nvSpPr>
        <p:spPr>
          <a:xfrm>
            <a:off x="684211" y="685800"/>
            <a:ext cx="7098349" cy="3615267"/>
          </a:xfrm>
        </p:spPr>
        <p:txBody>
          <a:bodyPr>
            <a:normAutofit/>
          </a:bodyPr>
          <a:lstStyle/>
          <a:p>
            <a:r>
              <a:rPr lang="en-US" altLang="en-US" sz="2400" dirty="0"/>
              <a:t>Can potentially improve:</a:t>
            </a:r>
          </a:p>
          <a:p>
            <a:pPr lvl="1"/>
            <a:r>
              <a:rPr lang="en-US" altLang="en-US" sz="2400" dirty="0"/>
              <a:t>Health education focused on assisting students to manage asthma, food allergy, and other chronic diseases</a:t>
            </a:r>
          </a:p>
          <a:p>
            <a:pPr lvl="1"/>
            <a:r>
              <a:rPr lang="en-US" altLang="en-US" sz="2400" dirty="0"/>
              <a:t>Access to care</a:t>
            </a:r>
          </a:p>
          <a:p>
            <a:pPr lvl="1"/>
            <a:r>
              <a:rPr lang="en-US" altLang="en-US" sz="2400" dirty="0"/>
              <a:t>School personnel management skills</a:t>
            </a:r>
          </a:p>
          <a:p>
            <a:pPr lvl="1"/>
            <a:endParaRPr lang="en-US" altLang="en-US"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15200" y="386080"/>
            <a:ext cx="4423093" cy="3680594"/>
          </a:xfrm>
        </p:spPr>
      </p:pic>
      <p:sp>
        <p:nvSpPr>
          <p:cNvPr id="19460" name="TextBox 3"/>
          <p:cNvSpPr txBox="1">
            <a:spLocks noChangeArrowheads="1"/>
          </p:cNvSpPr>
          <p:nvPr/>
        </p:nvSpPr>
        <p:spPr bwMode="auto">
          <a:xfrm>
            <a:off x="1065125" y="6248401"/>
            <a:ext cx="96028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u="sng" dirty="0"/>
              <a:t>Advances in pediatric  asthma in 2009: Gaining control of childhood asthma</a:t>
            </a:r>
            <a:r>
              <a:rPr lang="en-US" altLang="en-US" sz="1200" dirty="0"/>
              <a:t>. </a:t>
            </a:r>
            <a:r>
              <a:rPr lang="en-US" altLang="en-US" sz="1200" dirty="0" err="1"/>
              <a:t>Szefler</a:t>
            </a:r>
            <a:r>
              <a:rPr lang="en-US" altLang="en-US" sz="1200" dirty="0"/>
              <a:t> SJ.  J Allergy Clin </a:t>
            </a:r>
            <a:r>
              <a:rPr lang="en-US" altLang="en-US" sz="1200" dirty="0" err="1"/>
              <a:t>Immunol</a:t>
            </a:r>
            <a:r>
              <a:rPr lang="en-US" altLang="en-US" sz="1200" dirty="0"/>
              <a:t> 2010;125:69-78</a:t>
            </a:r>
          </a:p>
        </p:txBody>
      </p:sp>
    </p:spTree>
    <p:extLst>
      <p:ext uri="{BB962C8B-B14F-4D97-AF65-F5344CB8AC3E}">
        <p14:creationId xmlns:p14="http://schemas.microsoft.com/office/powerpoint/2010/main" val="2030611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Home-based asthma programs</a:t>
            </a:r>
          </a:p>
        </p:txBody>
      </p:sp>
      <p:sp>
        <p:nvSpPr>
          <p:cNvPr id="3" name="Content Placeholder 2"/>
          <p:cNvSpPr>
            <a:spLocks noGrp="1"/>
          </p:cNvSpPr>
          <p:nvPr>
            <p:ph idx="1"/>
          </p:nvPr>
        </p:nvSpPr>
        <p:spPr/>
        <p:txBody>
          <a:bodyPr>
            <a:normAutofit fontScale="85000" lnSpcReduction="10000"/>
          </a:bodyPr>
          <a:lstStyle/>
          <a:p>
            <a:r>
              <a:rPr lang="en-US" b="1" dirty="0"/>
              <a:t>THE HEALTHY HOMES UNIVERSITY PROGRAM</a:t>
            </a:r>
          </a:p>
          <a:p>
            <a:pPr lvl="1">
              <a:defRPr/>
            </a:pPr>
            <a:r>
              <a:rPr lang="en-US" sz="2200" dirty="0"/>
              <a:t>Pilot program in Michigan which exposed parents to family asthma management intervention</a:t>
            </a:r>
          </a:p>
          <a:p>
            <a:pPr lvl="2">
              <a:defRPr/>
            </a:pPr>
            <a:r>
              <a:rPr lang="en-US" dirty="0"/>
              <a:t>6-month program</a:t>
            </a:r>
          </a:p>
          <a:p>
            <a:pPr lvl="2">
              <a:defRPr/>
            </a:pPr>
            <a:r>
              <a:rPr lang="en-US" dirty="0"/>
              <a:t>Demonstrated techniques (e.g., furnace filter replacement, cleaning, and vacuuming) to reduce asthma triggers</a:t>
            </a:r>
          </a:p>
          <a:p>
            <a:pPr lvl="2">
              <a:defRPr/>
            </a:pPr>
            <a:r>
              <a:rPr lang="en-US" dirty="0"/>
              <a:t>Patient /parent education</a:t>
            </a:r>
          </a:p>
          <a:p>
            <a:pPr lvl="2">
              <a:defRPr/>
            </a:pPr>
            <a:r>
              <a:rPr lang="en-US" dirty="0"/>
              <a:t>Resulted in 50% reduction in asthma related symptoms</a:t>
            </a:r>
          </a:p>
          <a:p>
            <a:pPr lvl="2">
              <a:defRPr/>
            </a:pPr>
            <a:r>
              <a:rPr lang="en-US" b="1" i="1" dirty="0"/>
              <a:t>3 times more likely to have their asthma under control</a:t>
            </a:r>
          </a:p>
          <a:p>
            <a:pPr lvl="2">
              <a:defRPr/>
            </a:pPr>
            <a:r>
              <a:rPr lang="en-US" b="1" i="1" dirty="0"/>
              <a:t>Less likely to visit the ED and be hospitalized</a:t>
            </a:r>
          </a:p>
          <a:p>
            <a:pPr lvl="2">
              <a:defRPr/>
            </a:pPr>
            <a:r>
              <a:rPr lang="en-US" b="1" i="1" dirty="0"/>
              <a:t>Caregivers less likely to feel helpless, frustrated, or upset because of their child’s asthma and more likely to feel confident to manage their child’s asthma</a:t>
            </a:r>
          </a:p>
        </p:txBody>
      </p:sp>
      <p:sp>
        <p:nvSpPr>
          <p:cNvPr id="20484" name="TextBox 3"/>
          <p:cNvSpPr txBox="1">
            <a:spLocks noChangeArrowheads="1"/>
          </p:cNvSpPr>
          <p:nvPr/>
        </p:nvSpPr>
        <p:spPr bwMode="auto">
          <a:xfrm>
            <a:off x="233680" y="6211888"/>
            <a:ext cx="104343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dirty="0"/>
              <a:t>Largo TW, </a:t>
            </a:r>
            <a:r>
              <a:rPr lang="en-US" sz="1200" dirty="0" err="1"/>
              <a:t>Borgialli</a:t>
            </a:r>
            <a:r>
              <a:rPr lang="en-US" sz="1200" dirty="0"/>
              <a:t> M, </a:t>
            </a:r>
            <a:r>
              <a:rPr lang="en-US" sz="1200" dirty="0" err="1"/>
              <a:t>Wisinski</a:t>
            </a:r>
            <a:r>
              <a:rPr lang="en-US" sz="1200" dirty="0"/>
              <a:t> CL, Wahl RL, </a:t>
            </a:r>
            <a:r>
              <a:rPr lang="en-US" sz="1200" dirty="0" err="1"/>
              <a:t>Priem</a:t>
            </a:r>
            <a:r>
              <a:rPr lang="en-US" sz="1200" dirty="0"/>
              <a:t> WF. Healthy Homes University: A Home-Based Environmental Intervention and Education Program for Families with Pediatric Asthma in Michigan. </a:t>
            </a:r>
            <a:r>
              <a:rPr lang="en-US" sz="1200" i="1" dirty="0"/>
              <a:t>Public Health Reports</a:t>
            </a:r>
            <a:r>
              <a:rPr lang="en-US" sz="1200" dirty="0"/>
              <a:t>. 2011;126(</a:t>
            </a:r>
            <a:r>
              <a:rPr lang="en-US" sz="1200" dirty="0" err="1"/>
              <a:t>Suppl</a:t>
            </a:r>
            <a:r>
              <a:rPr lang="en-US" sz="1200" dirty="0"/>
              <a:t> 1):14-26.</a:t>
            </a:r>
            <a:endParaRPr lang="en-US" altLang="en-US" sz="1200" dirty="0"/>
          </a:p>
        </p:txBody>
      </p:sp>
    </p:spTree>
    <p:extLst>
      <p:ext uri="{BB962C8B-B14F-4D97-AF65-F5344CB8AC3E}">
        <p14:creationId xmlns:p14="http://schemas.microsoft.com/office/powerpoint/2010/main" val="3896732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Easy Breathing Survey</a:t>
            </a:r>
          </a:p>
        </p:txBody>
      </p:sp>
      <p:sp>
        <p:nvSpPr>
          <p:cNvPr id="3" name="Content Placeholder 2"/>
          <p:cNvSpPr>
            <a:spLocks noGrp="1"/>
          </p:cNvSpPr>
          <p:nvPr>
            <p:ph idx="1"/>
          </p:nvPr>
        </p:nvSpPr>
        <p:spPr>
          <a:xfrm>
            <a:off x="684212" y="685801"/>
            <a:ext cx="8534400" cy="4267200"/>
          </a:xfrm>
        </p:spPr>
        <p:txBody>
          <a:bodyPr>
            <a:normAutofit fontScale="77500" lnSpcReduction="20000"/>
          </a:bodyPr>
          <a:lstStyle/>
          <a:p>
            <a:pPr>
              <a:defRPr/>
            </a:pPr>
            <a:r>
              <a:rPr lang="en-US" b="1" dirty="0"/>
              <a:t>Easy Breathing</a:t>
            </a:r>
          </a:p>
          <a:p>
            <a:pPr lvl="1">
              <a:defRPr/>
            </a:pPr>
            <a:r>
              <a:rPr lang="en-US" dirty="0">
                <a:ea typeface="+mn-ea"/>
                <a:cs typeface="+mn-cs"/>
              </a:rPr>
              <a:t>Easy Breathing Survey</a:t>
            </a:r>
          </a:p>
          <a:p>
            <a:pPr lvl="2">
              <a:defRPr/>
            </a:pPr>
            <a:r>
              <a:rPr lang="en-US" dirty="0">
                <a:ea typeface="+mn-ea"/>
                <a:cs typeface="+mn-cs"/>
              </a:rPr>
              <a:t> 4 validated questions to assist in diagnosing asthma</a:t>
            </a:r>
          </a:p>
          <a:p>
            <a:pPr lvl="1">
              <a:defRPr/>
            </a:pPr>
            <a:r>
              <a:rPr lang="en-US" dirty="0">
                <a:ea typeface="+mn-ea"/>
                <a:cs typeface="+mn-cs"/>
              </a:rPr>
              <a:t>These 4 questions ask about asthma symptoms in the previous 12 months, nocturnal cough, exercise-related symptoms, and the duration of a cough with colds. </a:t>
            </a:r>
          </a:p>
          <a:p>
            <a:pPr lvl="1">
              <a:defRPr/>
            </a:pPr>
            <a:r>
              <a:rPr lang="en-US" dirty="0"/>
              <a:t>MD d</a:t>
            </a:r>
            <a:r>
              <a:rPr lang="en-US" dirty="0">
                <a:ea typeface="+mn-ea"/>
                <a:cs typeface="+mn-cs"/>
              </a:rPr>
              <a:t>etermines disease severity and control, and creates a severity-specific asthma treatment plan</a:t>
            </a:r>
          </a:p>
          <a:p>
            <a:pPr lvl="1">
              <a:defRPr/>
            </a:pPr>
            <a:r>
              <a:rPr lang="en-US" dirty="0">
                <a:ea typeface="+mn-ea"/>
                <a:cs typeface="+mn-cs"/>
              </a:rPr>
              <a:t>A written asthma management plan is placed in the medical record </a:t>
            </a:r>
          </a:p>
          <a:p>
            <a:pPr>
              <a:defRPr/>
            </a:pPr>
            <a:r>
              <a:rPr lang="en-US" b="1" dirty="0"/>
              <a:t>Results:</a:t>
            </a:r>
          </a:p>
          <a:p>
            <a:pPr lvl="1">
              <a:defRPr/>
            </a:pPr>
            <a:r>
              <a:rPr lang="en-US" dirty="0">
                <a:ea typeface="+mn-ea"/>
                <a:cs typeface="+mn-cs"/>
              </a:rPr>
              <a:t>Hospitalizations rates decreased 53% for black children and 33% for Hispanic children after the intervention.</a:t>
            </a:r>
          </a:p>
          <a:p>
            <a:pPr lvl="1">
              <a:defRPr/>
            </a:pPr>
            <a:r>
              <a:rPr lang="en-US" dirty="0">
                <a:ea typeface="+mn-ea"/>
                <a:cs typeface="+mn-cs"/>
              </a:rPr>
              <a:t>ED visits were decreased </a:t>
            </a:r>
          </a:p>
          <a:p>
            <a:pPr lvl="1">
              <a:defRPr/>
            </a:pPr>
            <a:r>
              <a:rPr lang="en-US" dirty="0">
                <a:ea typeface="+mn-ea"/>
                <a:cs typeface="+mn-cs"/>
              </a:rPr>
              <a:t>Outpatient visits decreased for both black and Hispanic children</a:t>
            </a:r>
          </a:p>
          <a:p>
            <a:pPr lvl="1">
              <a:defRPr/>
            </a:pPr>
            <a:r>
              <a:rPr lang="en-US" dirty="0">
                <a:ea typeface="+mn-ea"/>
                <a:cs typeface="+mn-cs"/>
              </a:rPr>
              <a:t>ICS (inhaled corticosteroids) prescription rates increased with a subsequent decrease in usage of bronchodilators for both black and Hispanic children</a:t>
            </a:r>
            <a:endParaRPr lang="en-US" dirty="0"/>
          </a:p>
        </p:txBody>
      </p:sp>
      <p:sp>
        <p:nvSpPr>
          <p:cNvPr id="21508" name="TextBox 3"/>
          <p:cNvSpPr txBox="1">
            <a:spLocks noChangeArrowheads="1"/>
          </p:cNvSpPr>
          <p:nvPr/>
        </p:nvSpPr>
        <p:spPr bwMode="auto">
          <a:xfrm>
            <a:off x="684212" y="6180664"/>
            <a:ext cx="106238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u="sng" dirty="0"/>
              <a:t>Effectiveness of an asthma management program in reducing disparities in care in urban children</a:t>
            </a:r>
            <a:r>
              <a:rPr lang="en-US" altLang="en-US" sz="1200" dirty="0"/>
              <a:t>.  Ann Allergy Asthma </a:t>
            </a:r>
            <a:r>
              <a:rPr lang="en-US" altLang="en-US" sz="1200" dirty="0" err="1"/>
              <a:t>Immunol</a:t>
            </a:r>
            <a:r>
              <a:rPr lang="en-US" altLang="en-US" sz="1200" dirty="0"/>
              <a:t>. 2008 Jun;100(6):545-50</a:t>
            </a:r>
          </a:p>
        </p:txBody>
      </p:sp>
    </p:spTree>
    <p:extLst>
      <p:ext uri="{BB962C8B-B14F-4D97-AF65-F5344CB8AC3E}">
        <p14:creationId xmlns:p14="http://schemas.microsoft.com/office/powerpoint/2010/main" val="4262576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breathing Survey Questions</a:t>
            </a:r>
          </a:p>
        </p:txBody>
      </p:sp>
      <p:sp>
        <p:nvSpPr>
          <p:cNvPr id="3" name="Content Placeholder 2"/>
          <p:cNvSpPr>
            <a:spLocks noGrp="1"/>
          </p:cNvSpPr>
          <p:nvPr>
            <p:ph idx="1"/>
          </p:nvPr>
        </p:nvSpPr>
        <p:spPr/>
        <p:txBody>
          <a:bodyPr/>
          <a:lstStyle/>
          <a:p>
            <a:r>
              <a:rPr lang="en-US" dirty="0"/>
              <a:t>1. Has your child had wheezing or whistling in the chest at any time in the last 12 months? </a:t>
            </a:r>
          </a:p>
          <a:p>
            <a:r>
              <a:rPr lang="en-US" dirty="0"/>
              <a:t>2. Has your child awakened at night because of coughing in the last 12 months? </a:t>
            </a:r>
          </a:p>
          <a:p>
            <a:r>
              <a:rPr lang="en-US" dirty="0"/>
              <a:t>3. Has your child had coughing, wheezing, or shortness of breath with exercise or activity and had to stop because of these symptoms at any time in the last 12 months? </a:t>
            </a:r>
          </a:p>
          <a:p>
            <a:r>
              <a:rPr lang="en-US" dirty="0"/>
              <a:t>4. When your child has a cold, does the cough usually last more than 10 days? </a:t>
            </a:r>
          </a:p>
        </p:txBody>
      </p:sp>
    </p:spTree>
    <p:extLst>
      <p:ext uri="{BB962C8B-B14F-4D97-AF65-F5344CB8AC3E}">
        <p14:creationId xmlns:p14="http://schemas.microsoft.com/office/powerpoint/2010/main" val="689316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Parent mentor Programs</a:t>
            </a:r>
          </a:p>
        </p:txBody>
      </p:sp>
      <p:sp>
        <p:nvSpPr>
          <p:cNvPr id="3" name="Content Placeholder 2"/>
          <p:cNvSpPr>
            <a:spLocks noGrp="1"/>
          </p:cNvSpPr>
          <p:nvPr>
            <p:ph idx="1"/>
          </p:nvPr>
        </p:nvSpPr>
        <p:spPr>
          <a:xfrm>
            <a:off x="684212" y="375920"/>
            <a:ext cx="8534400" cy="3925147"/>
          </a:xfrm>
        </p:spPr>
        <p:txBody>
          <a:bodyPr>
            <a:normAutofit/>
          </a:bodyPr>
          <a:lstStyle/>
          <a:p>
            <a:pPr>
              <a:defRPr/>
            </a:pPr>
            <a:r>
              <a:rPr lang="en-US" sz="3200" b="1" dirty="0"/>
              <a:t>Parent Mentors</a:t>
            </a:r>
          </a:p>
          <a:p>
            <a:pPr lvl="1">
              <a:defRPr/>
            </a:pPr>
            <a:r>
              <a:rPr lang="en-US" dirty="0"/>
              <a:t>Experienced parents of asthmatic children received specialized training.</a:t>
            </a:r>
          </a:p>
          <a:p>
            <a:pPr lvl="1">
              <a:defRPr/>
            </a:pPr>
            <a:r>
              <a:rPr lang="en-US" dirty="0"/>
              <a:t>Parent mentors met monthly with children and families at community sites, phoned parents monthly, and made home visits</a:t>
            </a:r>
          </a:p>
          <a:p>
            <a:pPr lvl="1">
              <a:defRPr/>
            </a:pPr>
            <a:r>
              <a:rPr lang="en-US" dirty="0"/>
              <a:t>10 asthma outcomes and costs were monitored for 1 year</a:t>
            </a:r>
          </a:p>
          <a:p>
            <a:pPr>
              <a:defRPr/>
            </a:pPr>
            <a:r>
              <a:rPr lang="en-US" b="1" dirty="0"/>
              <a:t>Results:</a:t>
            </a:r>
          </a:p>
          <a:p>
            <a:pPr lvl="1">
              <a:defRPr/>
            </a:pPr>
            <a:r>
              <a:rPr lang="en-US" b="1" i="1" dirty="0"/>
              <a:t>Children who underwent the intervention experienced significantly reduced rapid-breathing episodes, asthma exacerbations, and ED visits</a:t>
            </a:r>
          </a:p>
          <a:p>
            <a:pPr lvl="1">
              <a:defRPr/>
            </a:pPr>
            <a:endParaRPr lang="en-US" dirty="0"/>
          </a:p>
        </p:txBody>
      </p:sp>
      <p:sp>
        <p:nvSpPr>
          <p:cNvPr id="22532" name="TextBox 3"/>
          <p:cNvSpPr txBox="1">
            <a:spLocks noChangeArrowheads="1"/>
          </p:cNvSpPr>
          <p:nvPr/>
        </p:nvSpPr>
        <p:spPr bwMode="auto">
          <a:xfrm>
            <a:off x="934720" y="6248401"/>
            <a:ext cx="97332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u="sng" dirty="0"/>
              <a:t>Improving asthma outcomes in minority children: a randomized, controlled trial of parent mentors</a:t>
            </a:r>
            <a:r>
              <a:rPr lang="en-US" altLang="en-US" sz="1200" dirty="0"/>
              <a:t>.  Pediatrics. 2009 Dec;124(6):1522-1532.</a:t>
            </a:r>
          </a:p>
        </p:txBody>
      </p:sp>
    </p:spTree>
    <p:extLst>
      <p:ext uri="{BB962C8B-B14F-4D97-AF65-F5344CB8AC3E}">
        <p14:creationId xmlns:p14="http://schemas.microsoft.com/office/powerpoint/2010/main" val="913332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4212" y="4708733"/>
            <a:ext cx="8534400" cy="1285666"/>
          </a:xfrm>
        </p:spPr>
        <p:txBody>
          <a:bodyPr/>
          <a:lstStyle/>
          <a:p>
            <a:r>
              <a:rPr lang="en-US" dirty="0"/>
              <a:t>Philadelphia Allies Against Asthma</a:t>
            </a:r>
            <a:endParaRPr lang="en-US" altLang="en-US" dirty="0"/>
          </a:p>
        </p:txBody>
      </p:sp>
      <p:sp>
        <p:nvSpPr>
          <p:cNvPr id="3" name="Content Placeholder 2"/>
          <p:cNvSpPr>
            <a:spLocks noGrp="1"/>
          </p:cNvSpPr>
          <p:nvPr>
            <p:ph idx="1"/>
          </p:nvPr>
        </p:nvSpPr>
        <p:spPr>
          <a:xfrm>
            <a:off x="684212" y="685800"/>
            <a:ext cx="8534400" cy="4022933"/>
          </a:xfrm>
        </p:spPr>
        <p:txBody>
          <a:bodyPr>
            <a:normAutofit fontScale="92500" lnSpcReduction="20000"/>
          </a:bodyPr>
          <a:lstStyle/>
          <a:p>
            <a:pPr>
              <a:defRPr/>
            </a:pPr>
            <a:r>
              <a:rPr lang="en-US" sz="3200" dirty="0"/>
              <a:t>The Philadelphia Allies Against Asthma</a:t>
            </a:r>
          </a:p>
          <a:p>
            <a:pPr>
              <a:defRPr/>
            </a:pPr>
            <a:r>
              <a:rPr lang="en-US" dirty="0"/>
              <a:t>Developed and implemented the </a:t>
            </a:r>
            <a:r>
              <a:rPr lang="en-US" u="sng" dirty="0"/>
              <a:t>Child Asthma Link Line</a:t>
            </a:r>
            <a:r>
              <a:rPr lang="en-US" dirty="0"/>
              <a:t>, a telephone-based care coordination and system integration program</a:t>
            </a:r>
          </a:p>
          <a:p>
            <a:pPr>
              <a:defRPr/>
            </a:pPr>
            <a:r>
              <a:rPr lang="en-US" i="1" dirty="0"/>
              <a:t>Results.</a:t>
            </a:r>
            <a:r>
              <a:rPr lang="en-US" dirty="0"/>
              <a:t> </a:t>
            </a:r>
          </a:p>
          <a:p>
            <a:pPr lvl="1">
              <a:defRPr/>
            </a:pPr>
            <a:r>
              <a:rPr lang="en-US" dirty="0"/>
              <a:t>Significantly less likely to have follow-up hospitalizations.</a:t>
            </a:r>
          </a:p>
          <a:p>
            <a:pPr lvl="1">
              <a:defRPr/>
            </a:pPr>
            <a:r>
              <a:rPr lang="en-US" dirty="0"/>
              <a:t>More likely to attend outpatient office visits. </a:t>
            </a:r>
          </a:p>
          <a:p>
            <a:pPr lvl="1">
              <a:defRPr/>
            </a:pPr>
            <a:r>
              <a:rPr lang="en-US" dirty="0"/>
              <a:t>Significantly less likely to have an emergency </a:t>
            </a:r>
            <a:r>
              <a:rPr lang="en-US"/>
              <a:t>department visits. </a:t>
            </a:r>
            <a:endParaRPr lang="en-US" dirty="0"/>
          </a:p>
          <a:p>
            <a:pPr>
              <a:defRPr/>
            </a:pPr>
            <a:r>
              <a:rPr lang="en-US" i="1" dirty="0"/>
              <a:t>Conclusion.</a:t>
            </a:r>
            <a:r>
              <a:rPr lang="en-US" dirty="0"/>
              <a:t> </a:t>
            </a:r>
          </a:p>
          <a:p>
            <a:pPr lvl="1">
              <a:defRPr/>
            </a:pPr>
            <a:r>
              <a:rPr lang="en-US" b="1" i="1" dirty="0"/>
              <a:t>This coalition-developed, telephone-based, system-level intervention had a significant impact on childhood asthma morbidity </a:t>
            </a:r>
          </a:p>
          <a:p>
            <a:pPr lvl="1">
              <a:defRPr/>
            </a:pPr>
            <a:r>
              <a:rPr lang="en-US" b="1" i="1" dirty="0"/>
              <a:t>Telephone-based care coordination and service integration may be a viable and economic way to impact childhood asthma</a:t>
            </a:r>
          </a:p>
        </p:txBody>
      </p:sp>
      <p:sp>
        <p:nvSpPr>
          <p:cNvPr id="24580" name="TextBox 3"/>
          <p:cNvSpPr txBox="1">
            <a:spLocks noChangeArrowheads="1"/>
          </p:cNvSpPr>
          <p:nvPr/>
        </p:nvSpPr>
        <p:spPr bwMode="auto">
          <a:xfrm>
            <a:off x="314960" y="6211888"/>
            <a:ext cx="112572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dirty="0"/>
              <a:t>The Child Asthma Link Line: a coalition-initiated, telephone-based, care coordination intervention for childhood asthma.  J Asthma. April 2010;47(3):303-309.</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6437" y="477362"/>
            <a:ext cx="2143125" cy="2143125"/>
          </a:xfrm>
          <a:prstGeom prst="rect">
            <a:avLst/>
          </a:prstGeom>
        </p:spPr>
      </p:pic>
    </p:spTree>
    <p:extLst>
      <p:ext uri="{BB962C8B-B14F-4D97-AF65-F5344CB8AC3E}">
        <p14:creationId xmlns:p14="http://schemas.microsoft.com/office/powerpoint/2010/main" val="1697547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Provider Education</a:t>
            </a:r>
          </a:p>
        </p:txBody>
      </p:sp>
      <p:sp>
        <p:nvSpPr>
          <p:cNvPr id="3" name="Content Placeholder 2"/>
          <p:cNvSpPr>
            <a:spLocks noGrp="1"/>
          </p:cNvSpPr>
          <p:nvPr>
            <p:ph idx="1"/>
          </p:nvPr>
        </p:nvSpPr>
        <p:spPr>
          <a:xfrm>
            <a:off x="684212" y="685800"/>
            <a:ext cx="6972820" cy="3615267"/>
          </a:xfrm>
        </p:spPr>
        <p:txBody>
          <a:bodyPr>
            <a:normAutofit fontScale="92500" lnSpcReduction="20000"/>
          </a:bodyPr>
          <a:lstStyle/>
          <a:p>
            <a:pPr>
              <a:defRPr/>
            </a:pPr>
            <a:r>
              <a:rPr lang="en-US" dirty="0"/>
              <a:t>Increase awareness of racial/ethnic disparities in health care</a:t>
            </a:r>
          </a:p>
          <a:p>
            <a:pPr>
              <a:defRPr/>
            </a:pPr>
            <a:r>
              <a:rPr lang="en-US" dirty="0"/>
              <a:t>Increase the proportion of under-represented minorities in the health care workforce</a:t>
            </a:r>
          </a:p>
          <a:p>
            <a:pPr>
              <a:defRPr/>
            </a:pPr>
            <a:r>
              <a:rPr lang="en-US" dirty="0"/>
              <a:t>Integrate cross-cultural education into the training of all health care professionals</a:t>
            </a:r>
          </a:p>
          <a:p>
            <a:pPr lvl="1">
              <a:defRPr/>
            </a:pPr>
            <a:r>
              <a:rPr lang="en-US" dirty="0"/>
              <a:t>Improve providers’ ability to understand, communicate with, and care for patients from diverse backgrounds different than their own</a:t>
            </a:r>
          </a:p>
          <a:p>
            <a:pPr lvl="1">
              <a:defRPr/>
            </a:pPr>
            <a:r>
              <a:rPr lang="en-US" dirty="0"/>
              <a:t>Enhance providers’ awareness of socio-cultural influences on patients’ health beliefs and behaviors</a:t>
            </a:r>
          </a:p>
          <a:p>
            <a:pPr lvl="1">
              <a:defRPr/>
            </a:pPr>
            <a:r>
              <a:rPr lang="en-US" dirty="0"/>
              <a:t>Provide physicians with the skills to understand and manage these factors in the medical encounter</a:t>
            </a:r>
          </a:p>
        </p:txBody>
      </p:sp>
      <p:sp>
        <p:nvSpPr>
          <p:cNvPr id="25604" name="TextBox 3"/>
          <p:cNvSpPr txBox="1">
            <a:spLocks noChangeArrowheads="1"/>
          </p:cNvSpPr>
          <p:nvPr/>
        </p:nvSpPr>
        <p:spPr bwMode="auto">
          <a:xfrm>
            <a:off x="1351280" y="6248401"/>
            <a:ext cx="93167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u="sng" dirty="0"/>
              <a:t>Eliminating Racial and Ethnic Disparities in Health Care: What is the role of academic medicine?  </a:t>
            </a:r>
            <a:r>
              <a:rPr lang="en-US" altLang="en-US" sz="1200" dirty="0" err="1"/>
              <a:t>Acad</a:t>
            </a:r>
            <a:r>
              <a:rPr lang="en-US" altLang="en-US" sz="1200" dirty="0"/>
              <a:t> Med. 2006;81:788-792</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2490" y="803305"/>
            <a:ext cx="4307080" cy="2657701"/>
          </a:xfrm>
          <a:prstGeom prst="rect">
            <a:avLst/>
          </a:prstGeom>
        </p:spPr>
      </p:pic>
    </p:spTree>
    <p:extLst>
      <p:ext uri="{BB962C8B-B14F-4D97-AF65-F5344CB8AC3E}">
        <p14:creationId xmlns:p14="http://schemas.microsoft.com/office/powerpoint/2010/main" val="2350648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p:txBody>
          <a:bodyPr/>
          <a:lstStyle/>
          <a:p>
            <a:r>
              <a:rPr lang="en-US" dirty="0"/>
              <a:t>Prevalence and severity of Asthma in African American children is alarming</a:t>
            </a:r>
          </a:p>
          <a:p>
            <a:r>
              <a:rPr lang="en-US" dirty="0"/>
              <a:t>Educational activities reduce hospital admissions</a:t>
            </a:r>
          </a:p>
          <a:p>
            <a:r>
              <a:rPr lang="en-US" dirty="0"/>
              <a:t>School, home, and community-based programs work</a:t>
            </a:r>
          </a:p>
          <a:p>
            <a:r>
              <a:rPr lang="en-US" dirty="0"/>
              <a:t>Environmental practices are key</a:t>
            </a:r>
          </a:p>
        </p:txBody>
      </p:sp>
    </p:spTree>
    <p:extLst>
      <p:ext uri="{BB962C8B-B14F-4D97-AF65-F5344CB8AC3E}">
        <p14:creationId xmlns:p14="http://schemas.microsoft.com/office/powerpoint/2010/main" val="1290854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572426" y="1042587"/>
            <a:ext cx="9340554" cy="4161803"/>
          </a:xfrm>
        </p:spPr>
      </p:pic>
    </p:spTree>
    <p:extLst>
      <p:ext uri="{BB962C8B-B14F-4D97-AF65-F5344CB8AC3E}">
        <p14:creationId xmlns:p14="http://schemas.microsoft.com/office/powerpoint/2010/main" val="361859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684212" y="308113"/>
            <a:ext cx="8534400" cy="5466521"/>
          </a:xfrm>
        </p:spPr>
        <p:txBody>
          <a:bodyPr>
            <a:normAutofit/>
          </a:bodyPr>
          <a:lstStyle/>
          <a:p>
            <a:endParaRPr lang="en-US" dirty="0"/>
          </a:p>
          <a:p>
            <a:endParaRPr lang="en-US" dirty="0"/>
          </a:p>
          <a:p>
            <a:r>
              <a:rPr lang="en-US" dirty="0"/>
              <a:t>What is asthma?</a:t>
            </a:r>
          </a:p>
          <a:p>
            <a:r>
              <a:rPr lang="en-US" dirty="0"/>
              <a:t>Asthma statistics amongst African Americans</a:t>
            </a:r>
          </a:p>
          <a:p>
            <a:r>
              <a:rPr lang="en-US" dirty="0"/>
              <a:t>Risk factors of asthma</a:t>
            </a:r>
          </a:p>
          <a:p>
            <a:r>
              <a:rPr lang="en-US" dirty="0"/>
              <a:t>Socio-economics </a:t>
            </a:r>
          </a:p>
          <a:p>
            <a:r>
              <a:rPr lang="en-US" dirty="0"/>
              <a:t>Genetics</a:t>
            </a:r>
          </a:p>
          <a:p>
            <a:r>
              <a:rPr lang="en-US" dirty="0"/>
              <a:t>Environmental factors</a:t>
            </a:r>
          </a:p>
          <a:p>
            <a:r>
              <a:rPr lang="en-US" dirty="0"/>
              <a:t>Reporting of symptoms</a:t>
            </a:r>
          </a:p>
          <a:p>
            <a:r>
              <a:rPr lang="en-US" dirty="0"/>
              <a:t>Solutions</a:t>
            </a:r>
          </a:p>
          <a:p>
            <a:endParaRPr lang="en-US" dirty="0"/>
          </a:p>
          <a:p>
            <a:endParaRPr lang="en-US" dirty="0"/>
          </a:p>
          <a:p>
            <a:endParaRPr lang="en-US" dirty="0"/>
          </a:p>
        </p:txBody>
      </p:sp>
    </p:spTree>
    <p:extLst>
      <p:ext uri="{BB962C8B-B14F-4D97-AF65-F5344CB8AC3E}">
        <p14:creationId xmlns:p14="http://schemas.microsoft.com/office/powerpoint/2010/main" val="2433838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Additional Resources</a:t>
            </a:r>
          </a:p>
        </p:txBody>
      </p:sp>
      <p:sp>
        <p:nvSpPr>
          <p:cNvPr id="26627" name="Content Placeholder 2"/>
          <p:cNvSpPr>
            <a:spLocks noGrp="1"/>
          </p:cNvSpPr>
          <p:nvPr>
            <p:ph idx="1"/>
          </p:nvPr>
        </p:nvSpPr>
        <p:spPr/>
        <p:txBody>
          <a:bodyPr>
            <a:normAutofit fontScale="85000" lnSpcReduction="20000"/>
          </a:bodyPr>
          <a:lstStyle/>
          <a:p>
            <a:r>
              <a:rPr lang="en-US" altLang="en-US" sz="1400" b="1">
                <a:hlinkClick r:id="rId2"/>
              </a:rPr>
              <a:t>Alliance of Community Health Plans (ACHP)</a:t>
            </a:r>
            <a:endParaRPr lang="en-US" altLang="en-US" sz="1400" b="1"/>
          </a:p>
          <a:p>
            <a:pPr lvl="1"/>
            <a:r>
              <a:rPr lang="en-US" altLang="en-US" sz="1200"/>
              <a:t>This organization works with medical directors, quality improvement staff, and other health plan officials to improve the health care system and the lives of people in the communities they serve. The site provides background information about the intervention "Asthma Intervention for Inter-City Children."</a:t>
            </a:r>
          </a:p>
          <a:p>
            <a:r>
              <a:rPr lang="en-US" altLang="en-US" sz="1400" b="1">
                <a:hlinkClick r:id="rId3"/>
              </a:rPr>
              <a:t>Allies Against Asthma (Allies)</a:t>
            </a:r>
            <a:endParaRPr lang="en-US" altLang="en-US" sz="1400" b="1"/>
          </a:p>
          <a:p>
            <a:pPr lvl="1"/>
            <a:r>
              <a:rPr lang="en-US" altLang="en-US" sz="1200"/>
              <a:t>Allies Against Asthma, a program of the Robert Woods Johnson Foundation, was a national initiative to improve asthma control for children and adolescents. This site provides tools and resources that may be useful to other asthma coalitions and programs addressing asthma.</a:t>
            </a:r>
          </a:p>
          <a:p>
            <a:r>
              <a:rPr lang="en-US" altLang="en-US" sz="1400" b="1">
                <a:hlinkClick r:id="rId4"/>
              </a:rPr>
              <a:t>American’s Health Insurance Plans (AHIP)</a:t>
            </a:r>
            <a:endParaRPr lang="en-US" altLang="en-US" sz="1400" b="1"/>
          </a:p>
          <a:p>
            <a:pPr lvl="1"/>
            <a:r>
              <a:rPr lang="en-US" altLang="en-US" sz="1200"/>
              <a:t>Sponsored by America’s Health Insurance Plans, </a:t>
            </a:r>
            <a:r>
              <a:rPr lang="en-US" altLang="en-US" sz="1200" i="1"/>
              <a:t>Taking on Asthma</a:t>
            </a:r>
            <a:r>
              <a:rPr lang="en-US" altLang="en-US" sz="1200"/>
              <a:t> is a national program to improve the quality of care provided to people with asthma and enhance their quality of life. AHIP offers resources and tools that may be useful to health insurance plans to improve the overall quality of asthma care.</a:t>
            </a:r>
          </a:p>
          <a:p>
            <a:r>
              <a:rPr lang="en-US" altLang="en-US" sz="1400" b="1">
                <a:hlinkClick r:id="rId5"/>
              </a:rPr>
              <a:t>Center for Health Care Strategies, Inc. (CHCS)</a:t>
            </a:r>
            <a:endParaRPr lang="en-US" altLang="en-US" sz="1400" b="1"/>
          </a:p>
          <a:p>
            <a:pPr lvl="1"/>
            <a:r>
              <a:rPr lang="en-US" altLang="en-US" sz="1200"/>
              <a:t>This site provides information about the Improving Asthma Care for Children initiative to improve the management of pediatric asthma in high-risk recipients of Medicaid and State Children's Health Insurance Programs under managed care.</a:t>
            </a:r>
          </a:p>
          <a:p>
            <a:r>
              <a:rPr lang="en-US" altLang="en-US" sz="1400" b="1">
                <a:hlinkClick r:id="rId6"/>
              </a:rPr>
              <a:t>Communities in Action for Asthma-Friendly Environments Network</a:t>
            </a:r>
            <a:endParaRPr lang="en-US" altLang="en-US" sz="1400" b="1"/>
          </a:p>
          <a:p>
            <a:pPr lvl="1"/>
            <a:r>
              <a:rPr lang="en-US" altLang="en-US" sz="1200"/>
              <a:t>EPA supports this network in partnership with Allies Against Asthma, a program of the Robert Wood Johnson Foundation. It provides community-based asthma programs with a platform for real-time learning that can drive ongoing improvement of asthma care.</a:t>
            </a:r>
          </a:p>
        </p:txBody>
      </p:sp>
    </p:spTree>
    <p:extLst>
      <p:ext uri="{BB962C8B-B14F-4D97-AF65-F5344CB8AC3E}">
        <p14:creationId xmlns:p14="http://schemas.microsoft.com/office/powerpoint/2010/main" val="2841439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a:t>References</a:t>
            </a:r>
          </a:p>
        </p:txBody>
      </p:sp>
      <p:sp>
        <p:nvSpPr>
          <p:cNvPr id="19459" name="Rectangle 3"/>
          <p:cNvSpPr>
            <a:spLocks noGrp="1" noChangeArrowheads="1"/>
          </p:cNvSpPr>
          <p:nvPr>
            <p:ph type="body" idx="1"/>
          </p:nvPr>
        </p:nvSpPr>
        <p:spPr/>
        <p:txBody>
          <a:bodyPr>
            <a:normAutofit fontScale="62500" lnSpcReduction="20000"/>
          </a:bodyPr>
          <a:lstStyle/>
          <a:p>
            <a:pPr eaLnBrk="1" hangingPunct="1">
              <a:lnSpc>
                <a:spcPct val="110000"/>
              </a:lnSpc>
              <a:defRPr/>
            </a:pPr>
            <a:r>
              <a:rPr lang="en-US" sz="1900" u="sng" dirty="0"/>
              <a:t>Summary Health Statistics for U.S. Adults: National Health Interview Survey, 2008</a:t>
            </a:r>
            <a:r>
              <a:rPr lang="en-US" sz="1900" dirty="0"/>
              <a:t>. Tables 1, 2, 3, 4.</a:t>
            </a:r>
          </a:p>
          <a:p>
            <a:pPr eaLnBrk="1" hangingPunct="1">
              <a:lnSpc>
                <a:spcPct val="110000"/>
              </a:lnSpc>
              <a:defRPr/>
            </a:pPr>
            <a:r>
              <a:rPr lang="en-US" sz="1900" u="sng" dirty="0"/>
              <a:t>Asthma Data/Statistics.</a:t>
            </a:r>
            <a:r>
              <a:rPr lang="en-US" sz="1900" dirty="0"/>
              <a:t> The Office of Minority Health. U.S. Dept of Health and Human Services. Last updated 04/22/2010.</a:t>
            </a:r>
          </a:p>
          <a:p>
            <a:pPr eaLnBrk="1" hangingPunct="1">
              <a:lnSpc>
                <a:spcPct val="110000"/>
              </a:lnSpc>
              <a:defRPr/>
            </a:pPr>
            <a:r>
              <a:rPr lang="en-US" sz="1900" u="sng" dirty="0"/>
              <a:t>Are Physician Estimates of Asthma Severity Less Accurate in Black than in White Patients?</a:t>
            </a:r>
            <a:r>
              <a:rPr lang="en-US" sz="1900" dirty="0"/>
              <a:t> </a:t>
            </a:r>
            <a:r>
              <a:rPr lang="en-US" sz="1900" dirty="0" err="1"/>
              <a:t>Okelo</a:t>
            </a:r>
            <a:r>
              <a:rPr lang="en-US" sz="1900" dirty="0"/>
              <a:t> SO, Wu AW, Merriman B, </a:t>
            </a:r>
            <a:r>
              <a:rPr lang="en-US" sz="1900" dirty="0" err="1"/>
              <a:t>Kirshnan</a:t>
            </a:r>
            <a:r>
              <a:rPr lang="en-US" sz="1900" dirty="0"/>
              <a:t> JA, </a:t>
            </a:r>
            <a:r>
              <a:rPr lang="en-US" sz="1900" dirty="0" err="1"/>
              <a:t>Diette</a:t>
            </a:r>
            <a:r>
              <a:rPr lang="en-US" sz="1900" dirty="0"/>
              <a:t> GB.  Society of General Internal Medicine 2007;22:976-981.</a:t>
            </a:r>
          </a:p>
          <a:p>
            <a:pPr eaLnBrk="1" hangingPunct="1">
              <a:lnSpc>
                <a:spcPct val="110000"/>
              </a:lnSpc>
              <a:defRPr/>
            </a:pPr>
            <a:r>
              <a:rPr lang="en-US" sz="1900" u="sng" dirty="0"/>
              <a:t>Asthma and ethnic minorities: socioeconomic status and beyond</a:t>
            </a:r>
            <a:r>
              <a:rPr lang="en-US" sz="1900" dirty="0"/>
              <a:t>.  </a:t>
            </a:r>
            <a:r>
              <a:rPr lang="en-US" sz="1900" dirty="0" err="1"/>
              <a:t>Forno</a:t>
            </a:r>
            <a:r>
              <a:rPr lang="en-US" sz="1900" dirty="0"/>
              <a:t> E, </a:t>
            </a:r>
            <a:r>
              <a:rPr lang="en-US" sz="1900" dirty="0" err="1"/>
              <a:t>Celedon</a:t>
            </a:r>
            <a:r>
              <a:rPr lang="en-US" sz="1900" dirty="0"/>
              <a:t> JC. </a:t>
            </a:r>
            <a:r>
              <a:rPr lang="en-US" sz="1900" dirty="0" err="1"/>
              <a:t>Curr</a:t>
            </a:r>
            <a:r>
              <a:rPr lang="en-US" sz="1900" dirty="0"/>
              <a:t> </a:t>
            </a:r>
            <a:r>
              <a:rPr lang="en-US" sz="1900" dirty="0" err="1"/>
              <a:t>Opin</a:t>
            </a:r>
            <a:r>
              <a:rPr lang="en-US" sz="1900" dirty="0"/>
              <a:t> Allergy </a:t>
            </a:r>
            <a:r>
              <a:rPr lang="en-US" sz="1900" dirty="0" err="1"/>
              <a:t>Clin</a:t>
            </a:r>
            <a:r>
              <a:rPr lang="en-US" sz="1900" dirty="0"/>
              <a:t> </a:t>
            </a:r>
            <a:r>
              <a:rPr lang="en-US" sz="1900" dirty="0" err="1"/>
              <a:t>Immunol</a:t>
            </a:r>
            <a:r>
              <a:rPr lang="en-US" sz="1900" dirty="0"/>
              <a:t> 9:154-160.</a:t>
            </a:r>
          </a:p>
          <a:p>
            <a:pPr eaLnBrk="1" hangingPunct="1">
              <a:lnSpc>
                <a:spcPct val="110000"/>
              </a:lnSpc>
              <a:defRPr/>
            </a:pPr>
            <a:r>
              <a:rPr lang="en-US" sz="1900" u="sng" dirty="0"/>
              <a:t>Asthma disparities in urban environments. Bryant-Stephens T</a:t>
            </a:r>
            <a:r>
              <a:rPr lang="en-US" sz="1900" dirty="0"/>
              <a:t>.  J Allergy </a:t>
            </a:r>
            <a:r>
              <a:rPr lang="en-US" sz="1900" dirty="0" err="1"/>
              <a:t>Clin</a:t>
            </a:r>
            <a:r>
              <a:rPr lang="en-US" sz="1900" dirty="0"/>
              <a:t> </a:t>
            </a:r>
            <a:r>
              <a:rPr lang="en-US" sz="1900" dirty="0" err="1"/>
              <a:t>Immunol</a:t>
            </a:r>
            <a:r>
              <a:rPr lang="en-US" sz="1900" dirty="0"/>
              <a:t> 2009;123-1199-1206.</a:t>
            </a:r>
          </a:p>
          <a:p>
            <a:pPr eaLnBrk="1" hangingPunct="1">
              <a:lnSpc>
                <a:spcPct val="110000"/>
              </a:lnSpc>
              <a:defRPr/>
            </a:pPr>
            <a:r>
              <a:rPr lang="en-US" sz="1800" u="sng" dirty="0"/>
              <a:t>Race, ethnicity, and social class and the complex etiologies of asthma</a:t>
            </a:r>
            <a:r>
              <a:rPr lang="en-US" sz="1800" dirty="0"/>
              <a:t>.  Drake KA, </a:t>
            </a:r>
            <a:r>
              <a:rPr lang="en-US" sz="1800" dirty="0" err="1"/>
              <a:t>Galanter</a:t>
            </a:r>
            <a:r>
              <a:rPr lang="en-US" sz="1800" dirty="0"/>
              <a:t> JM, </a:t>
            </a:r>
            <a:r>
              <a:rPr lang="en-US" sz="1800" dirty="0" err="1"/>
              <a:t>Burchard</a:t>
            </a:r>
            <a:r>
              <a:rPr lang="en-US" sz="1800" dirty="0"/>
              <a:t> EG.  </a:t>
            </a:r>
            <a:r>
              <a:rPr lang="en-US" sz="1800" dirty="0" err="1"/>
              <a:t>Pharmacogenomics</a:t>
            </a:r>
            <a:r>
              <a:rPr lang="en-US" sz="1800" dirty="0"/>
              <a:t>.  2008 Apr;9(4):453-462</a:t>
            </a:r>
          </a:p>
          <a:p>
            <a:pPr eaLnBrk="1" hangingPunct="1">
              <a:lnSpc>
                <a:spcPct val="110000"/>
              </a:lnSpc>
              <a:defRPr/>
            </a:pPr>
            <a:r>
              <a:rPr lang="en-US" sz="1800" u="sng" dirty="0"/>
              <a:t>Genetics and asthma disease susceptibility in the US Latino population</a:t>
            </a:r>
            <a:r>
              <a:rPr lang="en-US" sz="1800" dirty="0"/>
              <a:t>.  Mt Sinai J Med.  2010 Mar;77(2):140-8.</a:t>
            </a:r>
          </a:p>
          <a:p>
            <a:pPr eaLnBrk="1" hangingPunct="1">
              <a:lnSpc>
                <a:spcPct val="110000"/>
              </a:lnSpc>
              <a:defRPr/>
            </a:pPr>
            <a:r>
              <a:rPr lang="en-US" sz="1800" u="sng" dirty="0"/>
              <a:t>Asthma and ethnic minorities: socioeconomic status and beyond</a:t>
            </a:r>
            <a:r>
              <a:rPr lang="en-US" sz="1800" dirty="0"/>
              <a:t>.  </a:t>
            </a:r>
            <a:r>
              <a:rPr lang="en-US" sz="1800" dirty="0" err="1"/>
              <a:t>Forno</a:t>
            </a:r>
            <a:r>
              <a:rPr lang="en-US" sz="1800" dirty="0"/>
              <a:t> E, </a:t>
            </a:r>
            <a:r>
              <a:rPr lang="en-US" sz="1800" dirty="0" err="1"/>
              <a:t>Celedon</a:t>
            </a:r>
            <a:r>
              <a:rPr lang="en-US" sz="1800" dirty="0"/>
              <a:t> JC. </a:t>
            </a:r>
            <a:r>
              <a:rPr lang="en-US" sz="1800" dirty="0" err="1"/>
              <a:t>Curr</a:t>
            </a:r>
            <a:r>
              <a:rPr lang="en-US" sz="1800" dirty="0"/>
              <a:t> </a:t>
            </a:r>
            <a:r>
              <a:rPr lang="en-US" sz="1800" dirty="0" err="1"/>
              <a:t>Opin</a:t>
            </a:r>
            <a:r>
              <a:rPr lang="en-US" sz="1800" dirty="0"/>
              <a:t> Allergy </a:t>
            </a:r>
            <a:r>
              <a:rPr lang="en-US" sz="1800" dirty="0" err="1"/>
              <a:t>Clin</a:t>
            </a:r>
            <a:r>
              <a:rPr lang="en-US" sz="1800" dirty="0"/>
              <a:t> </a:t>
            </a:r>
            <a:r>
              <a:rPr lang="en-US" sz="1800" dirty="0" err="1"/>
              <a:t>Immunol</a:t>
            </a:r>
            <a:r>
              <a:rPr lang="en-US" sz="1800" dirty="0"/>
              <a:t> 9:154-160</a:t>
            </a:r>
          </a:p>
          <a:p>
            <a:pPr eaLnBrk="1" hangingPunct="1">
              <a:lnSpc>
                <a:spcPct val="110000"/>
              </a:lnSpc>
              <a:defRPr/>
            </a:pPr>
            <a:endParaRPr lang="en-US" sz="1800" dirty="0"/>
          </a:p>
          <a:p>
            <a:pPr eaLnBrk="1" hangingPunct="1">
              <a:lnSpc>
                <a:spcPct val="110000"/>
              </a:lnSpc>
              <a:defRPr/>
            </a:pPr>
            <a:endParaRPr lang="en-US" sz="1800" dirty="0"/>
          </a:p>
        </p:txBody>
      </p:sp>
    </p:spTree>
    <p:extLst>
      <p:ext uri="{BB962C8B-B14F-4D97-AF65-F5344CB8AC3E}">
        <p14:creationId xmlns:p14="http://schemas.microsoft.com/office/powerpoint/2010/main" val="93978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4212" y="4487332"/>
            <a:ext cx="8534400" cy="1507067"/>
          </a:xfrm>
        </p:spPr>
        <p:txBody>
          <a:bodyPr/>
          <a:lstStyle/>
          <a:p>
            <a:r>
              <a:rPr lang="en-US" altLang="en-US"/>
              <a:t>Asthma</a:t>
            </a:r>
            <a:endParaRPr lang="en-US" altLang="en-US" dirty="0"/>
          </a:p>
        </p:txBody>
      </p:sp>
      <p:sp>
        <p:nvSpPr>
          <p:cNvPr id="3" name="Content Placeholder 2"/>
          <p:cNvSpPr>
            <a:spLocks noGrp="1"/>
          </p:cNvSpPr>
          <p:nvPr>
            <p:ph sz="half" idx="1"/>
          </p:nvPr>
        </p:nvSpPr>
        <p:spPr>
          <a:xfrm>
            <a:off x="684212" y="685800"/>
            <a:ext cx="5949200" cy="4282440"/>
          </a:xfrm>
        </p:spPr>
        <p:txBody>
          <a:bodyPr>
            <a:normAutofit fontScale="77500" lnSpcReduction="20000"/>
          </a:bodyPr>
          <a:lstStyle/>
          <a:p>
            <a:pPr>
              <a:defRPr/>
            </a:pPr>
            <a:r>
              <a:rPr lang="en-US"/>
              <a:t>Asthma is a disease of inflammation of the airways</a:t>
            </a:r>
          </a:p>
          <a:p>
            <a:pPr lvl="1">
              <a:defRPr/>
            </a:pPr>
            <a:r>
              <a:rPr lang="en-US"/>
              <a:t>The symptoms associated with asthma are:</a:t>
            </a:r>
          </a:p>
          <a:p>
            <a:pPr lvl="2">
              <a:defRPr/>
            </a:pPr>
            <a:r>
              <a:rPr lang="en-US"/>
              <a:t>Chest tightness</a:t>
            </a:r>
          </a:p>
          <a:p>
            <a:pPr lvl="2">
              <a:defRPr/>
            </a:pPr>
            <a:r>
              <a:rPr lang="en-US"/>
              <a:t>Wheezing </a:t>
            </a:r>
          </a:p>
          <a:p>
            <a:pPr lvl="2">
              <a:defRPr/>
            </a:pPr>
            <a:r>
              <a:rPr lang="en-US"/>
              <a:t>Shortness of breath</a:t>
            </a:r>
          </a:p>
          <a:p>
            <a:pPr lvl="2">
              <a:defRPr/>
            </a:pPr>
            <a:r>
              <a:rPr lang="en-US"/>
              <a:t>Coughing</a:t>
            </a:r>
          </a:p>
          <a:p>
            <a:pPr lvl="1">
              <a:defRPr/>
            </a:pPr>
            <a:r>
              <a:rPr lang="en-US"/>
              <a:t>The inflammation that results in the symptoms is treatable and the progressive damage that occurs to the airways is easier to delay with today’s medications</a:t>
            </a:r>
          </a:p>
          <a:p>
            <a:pPr>
              <a:defRPr/>
            </a:pPr>
            <a:r>
              <a:rPr lang="en-US"/>
              <a:t>Causes of asthma – not well known</a:t>
            </a:r>
          </a:p>
          <a:p>
            <a:pPr lvl="1">
              <a:defRPr/>
            </a:pPr>
            <a:r>
              <a:rPr lang="en-US"/>
              <a:t>Genetics</a:t>
            </a:r>
          </a:p>
          <a:p>
            <a:pPr lvl="1">
              <a:defRPr/>
            </a:pPr>
            <a:r>
              <a:rPr lang="en-US"/>
              <a:t>Linked to allergies and atopic dermatitis (Eczema)</a:t>
            </a:r>
          </a:p>
          <a:p>
            <a:pPr lvl="1">
              <a:defRPr/>
            </a:pPr>
            <a:r>
              <a:rPr lang="en-US"/>
              <a:t>Could be triggered by environmental allergens and infections</a:t>
            </a:r>
          </a:p>
          <a:p>
            <a:pPr lvl="1">
              <a:defRPr/>
            </a:pPr>
            <a:r>
              <a:rPr lang="en-US"/>
              <a:t>Emotional stress</a:t>
            </a:r>
          </a:p>
          <a:p>
            <a:pPr lvl="1">
              <a:defRPr/>
            </a:pPr>
            <a:r>
              <a:rPr lang="en-US"/>
              <a:t>Obesity</a:t>
            </a:r>
          </a:p>
          <a:p>
            <a:pPr lvl="1">
              <a:defRPr/>
            </a:pPr>
            <a:endParaRPr lang="en-US" dirty="0"/>
          </a:p>
        </p:txBody>
      </p:sp>
      <p:pic>
        <p:nvPicPr>
          <p:cNvPr id="1026" name="Picture 2" descr="Image result for asthma pathophysiology"/>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834881" y="600635"/>
            <a:ext cx="5224128" cy="3182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80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57" y="4470241"/>
            <a:ext cx="8534400" cy="1507067"/>
          </a:xfrm>
        </p:spPr>
        <p:txBody>
          <a:bodyPr/>
          <a:lstStyle/>
          <a:p>
            <a:r>
              <a:rPr lang="en-US" dirty="0"/>
              <a:t>Some well-known facts</a:t>
            </a:r>
          </a:p>
        </p:txBody>
      </p:sp>
      <p:sp>
        <p:nvSpPr>
          <p:cNvPr id="3" name="Content Placeholder 2"/>
          <p:cNvSpPr>
            <a:spLocks noGrp="1"/>
          </p:cNvSpPr>
          <p:nvPr>
            <p:ph sz="half" idx="1"/>
          </p:nvPr>
        </p:nvSpPr>
        <p:spPr>
          <a:xfrm>
            <a:off x="684211" y="685800"/>
            <a:ext cx="7579572" cy="3615267"/>
          </a:xfrm>
        </p:spPr>
        <p:txBody>
          <a:bodyPr>
            <a:normAutofit/>
          </a:bodyPr>
          <a:lstStyle/>
          <a:p>
            <a:r>
              <a:rPr lang="en-US" dirty="0"/>
              <a:t>Asthma prevalence, hospitalizations rates, and mortality is higher amongst African American children </a:t>
            </a:r>
          </a:p>
          <a:p>
            <a:r>
              <a:rPr lang="en-US" dirty="0"/>
              <a:t>Racial and socioeconomic status impacts prevalence of Asthma </a:t>
            </a:r>
          </a:p>
          <a:p>
            <a:r>
              <a:rPr lang="en-US" dirty="0"/>
              <a:t>Disparities in health care access</a:t>
            </a:r>
          </a:p>
          <a:p>
            <a:r>
              <a:rPr lang="en-US" dirty="0"/>
              <a:t>Incomes that is less than poverty level the children are at twice the risk of severe asthma attacks</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87101" y="1262708"/>
            <a:ext cx="2619375" cy="1743075"/>
          </a:xfrm>
        </p:spPr>
      </p:pic>
    </p:spTree>
    <p:extLst>
      <p:ext uri="{BB962C8B-B14F-4D97-AF65-F5344CB8AC3E}">
        <p14:creationId xmlns:p14="http://schemas.microsoft.com/office/powerpoint/2010/main" val="3277126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African Americans Asthma facts</a:t>
            </a:r>
          </a:p>
        </p:txBody>
      </p:sp>
      <p:sp>
        <p:nvSpPr>
          <p:cNvPr id="6147" name="Rectangle 3"/>
          <p:cNvSpPr>
            <a:spLocks noGrp="1" noChangeArrowheads="1"/>
          </p:cNvSpPr>
          <p:nvPr>
            <p:ph type="body" idx="1"/>
          </p:nvPr>
        </p:nvSpPr>
        <p:spPr>
          <a:xfrm>
            <a:off x="684212" y="685800"/>
            <a:ext cx="8534400" cy="4167554"/>
          </a:xfrm>
        </p:spPr>
        <p:txBody>
          <a:bodyPr>
            <a:normAutofit/>
          </a:bodyPr>
          <a:lstStyle/>
          <a:p>
            <a:pPr eaLnBrk="1" hangingPunct="1">
              <a:lnSpc>
                <a:spcPct val="80000"/>
              </a:lnSpc>
            </a:pPr>
            <a:r>
              <a:rPr lang="en-US" altLang="en-US" dirty="0"/>
              <a:t>3.9 Million African Americans reported that they currently have asthma </a:t>
            </a:r>
          </a:p>
          <a:p>
            <a:pPr eaLnBrk="1" hangingPunct="1">
              <a:lnSpc>
                <a:spcPct val="80000"/>
              </a:lnSpc>
            </a:pPr>
            <a:r>
              <a:rPr lang="en-US" altLang="en-US" dirty="0"/>
              <a:t>3 times more likely to die from asthma attack</a:t>
            </a:r>
          </a:p>
          <a:p>
            <a:pPr eaLnBrk="1" hangingPunct="1">
              <a:lnSpc>
                <a:spcPct val="80000"/>
              </a:lnSpc>
            </a:pPr>
            <a:r>
              <a:rPr lang="en-US" altLang="en-US" dirty="0"/>
              <a:t>260% higher emergency department visits</a:t>
            </a:r>
          </a:p>
          <a:p>
            <a:pPr eaLnBrk="1" hangingPunct="1">
              <a:lnSpc>
                <a:spcPct val="80000"/>
              </a:lnSpc>
            </a:pPr>
            <a:r>
              <a:rPr lang="en-US" altLang="en-US" dirty="0"/>
              <a:t>250% higher hospitalization rate</a:t>
            </a:r>
          </a:p>
          <a:p>
            <a:pPr eaLnBrk="1" hangingPunct="1">
              <a:lnSpc>
                <a:spcPct val="80000"/>
              </a:lnSpc>
            </a:pPr>
            <a:r>
              <a:rPr lang="en-US" altLang="en-US" dirty="0"/>
              <a:t>500% higher death rate from asthma, as compared with white children. </a:t>
            </a:r>
          </a:p>
          <a:p>
            <a:pPr eaLnBrk="1" hangingPunct="1">
              <a:lnSpc>
                <a:spcPct val="80000"/>
              </a:lnSpc>
            </a:pPr>
            <a:r>
              <a:rPr lang="en-US" altLang="en-US" dirty="0"/>
              <a:t>African American women were 30% more likely to have asthma than white women</a:t>
            </a:r>
          </a:p>
          <a:p>
            <a:pPr eaLnBrk="1" hangingPunct="1">
              <a:lnSpc>
                <a:spcPct val="80000"/>
              </a:lnSpc>
            </a:pPr>
            <a:endParaRPr lang="en-US" altLang="en-US" dirty="0"/>
          </a:p>
        </p:txBody>
      </p:sp>
      <p:sp>
        <p:nvSpPr>
          <p:cNvPr id="6148" name="TextBox 3"/>
          <p:cNvSpPr txBox="1">
            <a:spLocks noChangeArrowheads="1"/>
          </p:cNvSpPr>
          <p:nvPr/>
        </p:nvSpPr>
        <p:spPr bwMode="auto">
          <a:xfrm>
            <a:off x="1402080" y="6248400"/>
            <a:ext cx="926592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pPr>
            <a:r>
              <a:rPr lang="en-US" altLang="en-US" dirty="0"/>
              <a:t> </a:t>
            </a:r>
            <a:r>
              <a:rPr lang="en-US" altLang="en-US" sz="1200" u="sng" dirty="0"/>
              <a:t>Asthma Data/Statistics.</a:t>
            </a:r>
            <a:r>
              <a:rPr lang="en-US" altLang="en-US" sz="1200" dirty="0"/>
              <a:t> The Office of Minority Health. U.S. </a:t>
            </a:r>
            <a:r>
              <a:rPr lang="en-US" altLang="en-US" sz="1200" dirty="0" err="1"/>
              <a:t>Dept</a:t>
            </a:r>
            <a:r>
              <a:rPr lang="en-US" altLang="en-US" sz="1200" dirty="0"/>
              <a:t> of Health and Human Services. Last updated 04/22/2010.</a:t>
            </a:r>
          </a:p>
        </p:txBody>
      </p:sp>
    </p:spTree>
    <p:extLst>
      <p:ext uri="{BB962C8B-B14F-4D97-AF65-F5344CB8AC3E}">
        <p14:creationId xmlns:p14="http://schemas.microsoft.com/office/powerpoint/2010/main" val="2426688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280" y="345440"/>
            <a:ext cx="10789920" cy="4141892"/>
          </a:xfrm>
        </p:spPr>
        <p:txBody>
          <a:bodyPr>
            <a:normAutofit/>
          </a:bodyPr>
          <a:lstStyle/>
          <a:p>
            <a:pPr marL="64008" indent="0">
              <a:spcBef>
                <a:spcPts val="0"/>
              </a:spcBef>
              <a:spcAft>
                <a:spcPts val="0"/>
              </a:spcAft>
              <a:buNone/>
              <a:defRPr/>
            </a:pPr>
            <a:r>
              <a:rPr lang="en-US" sz="3200" b="1" dirty="0"/>
              <a:t>Asthma severity</a:t>
            </a:r>
          </a:p>
          <a:p>
            <a:pPr marL="64008" indent="0">
              <a:spcBef>
                <a:spcPts val="0"/>
              </a:spcBef>
              <a:spcAft>
                <a:spcPts val="0"/>
              </a:spcAft>
              <a:buNone/>
              <a:defRPr/>
            </a:pPr>
            <a:r>
              <a:rPr lang="en-US" sz="3200" dirty="0"/>
              <a:t>	Needs to be determined</a:t>
            </a:r>
          </a:p>
          <a:p>
            <a:pPr marL="914400" lvl="2" indent="0">
              <a:spcBef>
                <a:spcPts val="0"/>
              </a:spcBef>
              <a:spcAft>
                <a:spcPts val="0"/>
              </a:spcAft>
              <a:buNone/>
              <a:defRPr/>
            </a:pPr>
            <a:r>
              <a:rPr lang="en-US" dirty="0"/>
              <a:t>  Directs initial level of therapy</a:t>
            </a:r>
          </a:p>
          <a:p>
            <a:pPr marL="914400" lvl="2" indent="0">
              <a:spcBef>
                <a:spcPts val="0"/>
              </a:spcBef>
              <a:spcAft>
                <a:spcPts val="0"/>
              </a:spcAft>
              <a:buNone/>
              <a:defRPr/>
            </a:pPr>
            <a:r>
              <a:rPr lang="en-US" dirty="0"/>
              <a:t>  Determined at the time of diagnosis</a:t>
            </a:r>
          </a:p>
          <a:p>
            <a:pPr marL="914400" lvl="2" indent="0">
              <a:spcBef>
                <a:spcPts val="0"/>
              </a:spcBef>
              <a:spcAft>
                <a:spcPts val="0"/>
              </a:spcAft>
              <a:buNone/>
              <a:defRPr/>
            </a:pPr>
            <a:r>
              <a:rPr lang="en-US" dirty="0"/>
              <a:t>  Categories: Intermittent, Persistent</a:t>
            </a:r>
          </a:p>
          <a:p>
            <a:pPr marL="914400" lvl="2" indent="0">
              <a:spcBef>
                <a:spcPts val="0"/>
              </a:spcBef>
              <a:spcAft>
                <a:spcPts val="0"/>
              </a:spcAft>
              <a:buNone/>
              <a:defRPr/>
            </a:pPr>
            <a:r>
              <a:rPr lang="en-US" dirty="0"/>
              <a:t>  Determined by the most severe level of symptoms</a:t>
            </a:r>
          </a:p>
          <a:p>
            <a:pPr marL="521208" lvl="1" indent="0">
              <a:spcBef>
                <a:spcPts val="0"/>
              </a:spcBef>
              <a:spcAft>
                <a:spcPts val="0"/>
              </a:spcAft>
              <a:buNone/>
              <a:defRPr/>
            </a:pPr>
            <a:endParaRPr lang="en-US" dirty="0"/>
          </a:p>
          <a:p>
            <a:pPr marL="64008" indent="0">
              <a:spcBef>
                <a:spcPts val="0"/>
              </a:spcBef>
              <a:spcAft>
                <a:spcPts val="0"/>
              </a:spcAft>
              <a:buNone/>
              <a:defRPr/>
            </a:pPr>
            <a:r>
              <a:rPr lang="en-US" sz="3200" b="1" dirty="0"/>
              <a:t>Asthma control </a:t>
            </a:r>
          </a:p>
          <a:p>
            <a:pPr marL="64008" indent="0">
              <a:spcBef>
                <a:spcPts val="0"/>
              </a:spcBef>
              <a:spcAft>
                <a:spcPts val="0"/>
              </a:spcAft>
              <a:buNone/>
              <a:defRPr/>
            </a:pPr>
            <a:r>
              <a:rPr lang="en-US" sz="3200" dirty="0"/>
              <a:t>	Important for adjusting therapy</a:t>
            </a:r>
          </a:p>
          <a:p>
            <a:pPr marL="521208" lvl="1" indent="0">
              <a:spcBef>
                <a:spcPts val="0"/>
              </a:spcBef>
              <a:spcAft>
                <a:spcPts val="0"/>
              </a:spcAft>
              <a:buNone/>
              <a:defRPr/>
            </a:pPr>
            <a:r>
              <a:rPr lang="en-US" dirty="0"/>
              <a:t>	Regular Clinic visits every 2-6 weeks until good control established</a:t>
            </a:r>
          </a:p>
          <a:p>
            <a:pPr marL="521208" lvl="1" indent="0">
              <a:spcBef>
                <a:spcPts val="0"/>
              </a:spcBef>
              <a:spcAft>
                <a:spcPts val="0"/>
              </a:spcAft>
              <a:buNone/>
              <a:defRPr/>
            </a:pPr>
            <a:r>
              <a:rPr lang="en-US" dirty="0"/>
              <a:t>	Two or more Asthma check ups per year for maintaining Asthma Control</a:t>
            </a:r>
          </a:p>
          <a:p>
            <a:pPr marL="905256" lvl="1" indent="-384048">
              <a:spcBef>
                <a:spcPts val="0"/>
              </a:spcBef>
              <a:spcAft>
                <a:spcPts val="0"/>
              </a:spcAft>
              <a:buFont typeface="Wingdings 2"/>
              <a:buChar char=""/>
              <a:defRPr/>
            </a:pPr>
            <a:endParaRPr lang="en-US" dirty="0"/>
          </a:p>
        </p:txBody>
      </p:sp>
      <p:sp>
        <p:nvSpPr>
          <p:cNvPr id="2" name="Title 1"/>
          <p:cNvSpPr>
            <a:spLocks noGrp="1"/>
          </p:cNvSpPr>
          <p:nvPr>
            <p:ph type="title"/>
          </p:nvPr>
        </p:nvSpPr>
        <p:spPr/>
        <p:txBody>
          <a:bodyPr>
            <a:normAutofit/>
          </a:bodyPr>
          <a:lstStyle/>
          <a:p>
            <a:pPr marL="54864">
              <a:defRPr/>
            </a:pPr>
            <a:r>
              <a:rPr lang="en-US" dirty="0">
                <a:solidFill>
                  <a:schemeClr val="tx2">
                    <a:tint val="100000"/>
                    <a:shade val="90000"/>
                    <a:satMod val="250000"/>
                    <a:alpha val="100000"/>
                  </a:schemeClr>
                </a:solidFill>
              </a:rPr>
              <a:t>Two major issues need to be addressed</a:t>
            </a:r>
          </a:p>
        </p:txBody>
      </p:sp>
      <p:sp>
        <p:nvSpPr>
          <p:cNvPr id="3891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2EC73E78-C151-4D79-9985-675717455619}" type="slidenum">
              <a:rPr lang="en-US" altLang="en-US"/>
              <a:pPr eaLnBrk="1" hangingPunct="1"/>
              <a:t>7</a:t>
            </a:fld>
            <a:endParaRPr lang="en-US" altLang="en-US"/>
          </a:p>
        </p:txBody>
      </p:sp>
      <p:sp>
        <p:nvSpPr>
          <p:cNvPr id="38917"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8427ABD5-1BD5-415B-B053-B7B02235EA9A}" type="datetime1">
              <a:rPr lang="en-US" altLang="en-US" smtClean="0"/>
              <a:pPr eaLnBrk="1" hangingPunct="1"/>
              <a:t>12/30/2019</a:t>
            </a:fld>
            <a:endParaRPr lang="en-US" altLang="en-US"/>
          </a:p>
        </p:txBody>
      </p:sp>
    </p:spTree>
    <p:extLst>
      <p:ext uri="{BB962C8B-B14F-4D97-AF65-F5344CB8AC3E}">
        <p14:creationId xmlns:p14="http://schemas.microsoft.com/office/powerpoint/2010/main" val="426850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0" y="0"/>
            <a:ext cx="12263120" cy="6858000"/>
          </a:xfrm>
          <a:noFill/>
        </p:spPr>
      </p:pic>
      <p:sp>
        <p:nvSpPr>
          <p:cNvPr id="399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9E5A4F9F-4E6E-4F5F-9572-DA9C27129420}" type="slidenum">
              <a:rPr lang="en-US" altLang="en-US"/>
              <a:pPr eaLnBrk="1" hangingPunct="1"/>
              <a:t>8</a:t>
            </a:fld>
            <a:endParaRPr lang="en-US" altLang="en-US"/>
          </a:p>
        </p:txBody>
      </p:sp>
      <p:sp>
        <p:nvSpPr>
          <p:cNvPr id="39940"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685E0EC7-71CD-4E79-9EF0-6C2071D930C1}" type="datetime1">
              <a:rPr lang="en-US" altLang="en-US" smtClean="0"/>
              <a:pPr eaLnBrk="1" hangingPunct="1"/>
              <a:t>12/30/2019</a:t>
            </a:fld>
            <a:endParaRPr lang="en-US" altLang="en-US"/>
          </a:p>
        </p:txBody>
      </p:sp>
    </p:spTree>
    <p:extLst>
      <p:ext uri="{BB962C8B-B14F-4D97-AF65-F5344CB8AC3E}">
        <p14:creationId xmlns:p14="http://schemas.microsoft.com/office/powerpoint/2010/main" val="3780991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72720" y="0"/>
            <a:ext cx="12364720" cy="6858000"/>
          </a:xfrm>
          <a:noFill/>
        </p:spPr>
      </p:pic>
      <p:sp>
        <p:nvSpPr>
          <p:cNvPr id="409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F0CE2C31-5272-425F-BCB9-3EC4CE07249D}" type="slidenum">
              <a:rPr lang="en-US" altLang="en-US"/>
              <a:pPr eaLnBrk="1" hangingPunct="1"/>
              <a:t>9</a:t>
            </a:fld>
            <a:endParaRPr lang="en-US" altLang="en-US"/>
          </a:p>
        </p:txBody>
      </p:sp>
      <p:sp>
        <p:nvSpPr>
          <p:cNvPr id="40964" name="Date Placeholder 4"/>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Rockwell" panose="02060603020205020403" pitchFamily="18" charset="0"/>
                <a:cs typeface="Arial" panose="020B0604020202020204" pitchFamily="34" charset="0"/>
              </a:defRPr>
            </a:lvl1pPr>
            <a:lvl2pPr marL="742950" indent="-285750" eaLnBrk="0" hangingPunct="0">
              <a:defRPr>
                <a:solidFill>
                  <a:schemeClr val="tx1"/>
                </a:solidFill>
                <a:latin typeface="Rockwell" panose="02060603020205020403" pitchFamily="18" charset="0"/>
                <a:cs typeface="Arial" panose="020B0604020202020204" pitchFamily="34" charset="0"/>
              </a:defRPr>
            </a:lvl2pPr>
            <a:lvl3pPr marL="1143000" indent="-228600" eaLnBrk="0" hangingPunct="0">
              <a:defRPr>
                <a:solidFill>
                  <a:schemeClr val="tx1"/>
                </a:solidFill>
                <a:latin typeface="Rockwell" panose="02060603020205020403" pitchFamily="18" charset="0"/>
                <a:cs typeface="Arial" panose="020B0604020202020204" pitchFamily="34" charset="0"/>
              </a:defRPr>
            </a:lvl3pPr>
            <a:lvl4pPr marL="1600200" indent="-228600" eaLnBrk="0" hangingPunct="0">
              <a:defRPr>
                <a:solidFill>
                  <a:schemeClr val="tx1"/>
                </a:solidFill>
                <a:latin typeface="Rockwell" panose="02060603020205020403" pitchFamily="18" charset="0"/>
                <a:cs typeface="Arial" panose="020B0604020202020204" pitchFamily="34" charset="0"/>
              </a:defRPr>
            </a:lvl4pPr>
            <a:lvl5pPr marL="2057400" indent="-228600" eaLnBrk="0" hangingPunct="0">
              <a:defRPr>
                <a:solidFill>
                  <a:schemeClr val="tx1"/>
                </a:solidFill>
                <a:latin typeface="Rockwell" panose="020606030202050204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Rockwell" panose="02060603020205020403" pitchFamily="18" charset="0"/>
                <a:cs typeface="Arial" panose="020B0604020202020204" pitchFamily="34" charset="0"/>
              </a:defRPr>
            </a:lvl9pPr>
          </a:lstStyle>
          <a:p>
            <a:pPr eaLnBrk="1" hangingPunct="1"/>
            <a:fld id="{B3D15473-3212-406E-A996-4C5B6570C0B5}" type="datetime1">
              <a:rPr lang="en-US" altLang="en-US" smtClean="0"/>
              <a:pPr eaLnBrk="1" hangingPunct="1"/>
              <a:t>12/30/2019</a:t>
            </a:fld>
            <a:endParaRPr lang="en-US" altLang="en-US"/>
          </a:p>
        </p:txBody>
      </p:sp>
    </p:spTree>
    <p:extLst>
      <p:ext uri="{BB962C8B-B14F-4D97-AF65-F5344CB8AC3E}">
        <p14:creationId xmlns:p14="http://schemas.microsoft.com/office/powerpoint/2010/main" val="115171154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5852</Words>
  <Application>Microsoft Office PowerPoint</Application>
  <PresentationFormat>Widescreen</PresentationFormat>
  <Paragraphs>275</Paragraphs>
  <Slides>31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Century Gothic</vt:lpstr>
      <vt:lpstr>Rockwell</vt:lpstr>
      <vt:lpstr>Wingdings 2</vt:lpstr>
      <vt:lpstr>Wingdings 3</vt:lpstr>
      <vt:lpstr>Slice</vt:lpstr>
      <vt:lpstr>Disparities in Care in Asthma Patients</vt:lpstr>
      <vt:lpstr>PowerPoint Presentation</vt:lpstr>
      <vt:lpstr>Objectives</vt:lpstr>
      <vt:lpstr>Asthma</vt:lpstr>
      <vt:lpstr>Some well-known facts</vt:lpstr>
      <vt:lpstr>African Americans Asthma facts</vt:lpstr>
      <vt:lpstr>Two major issues need to be addressed</vt:lpstr>
      <vt:lpstr>PowerPoint Presentation</vt:lpstr>
      <vt:lpstr>PowerPoint Presentation</vt:lpstr>
      <vt:lpstr>PowerPoint Presentation</vt:lpstr>
      <vt:lpstr>PowerPoint Presentation</vt:lpstr>
      <vt:lpstr>What are risk factors and how to they impact Asthma Control</vt:lpstr>
      <vt:lpstr>Socioeconomics</vt:lpstr>
      <vt:lpstr>Genetics</vt:lpstr>
      <vt:lpstr>Secondhand smoking</vt:lpstr>
      <vt:lpstr>Environmental Exposures</vt:lpstr>
      <vt:lpstr> Quality of Care</vt:lpstr>
      <vt:lpstr>Communication between patients and providers</vt:lpstr>
      <vt:lpstr>Reporting of asthma symptoms</vt:lpstr>
      <vt:lpstr>Solutions</vt:lpstr>
      <vt:lpstr>School-based asthma programs</vt:lpstr>
      <vt:lpstr>Home-based asthma programs</vt:lpstr>
      <vt:lpstr>Easy Breathing Survey</vt:lpstr>
      <vt:lpstr>Easy breathing Survey Questions</vt:lpstr>
      <vt:lpstr>Parent mentor Programs</vt:lpstr>
      <vt:lpstr>Philadelphia Allies Against Asthma</vt:lpstr>
      <vt:lpstr>Provider Education</vt:lpstr>
      <vt:lpstr>Summary</vt:lpstr>
      <vt:lpstr>PowerPoint Presentation</vt:lpstr>
      <vt:lpstr>Additional Resources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Asthma in African American Children</dc:title>
  <dc:creator>terrence shenfield</dc:creator>
  <cp:lastModifiedBy>terrence shenfield</cp:lastModifiedBy>
  <cp:revision>8</cp:revision>
  <dcterms:created xsi:type="dcterms:W3CDTF">2019-10-24T23:40:58Z</dcterms:created>
  <dcterms:modified xsi:type="dcterms:W3CDTF">2019-12-30T23:23:43Z</dcterms:modified>
</cp:coreProperties>
</file>